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07A145CE-B1BE-49DC-AE02-4012D9BBEB24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6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303E3C41-7C78-4A10-BC4A-27237DC66CBA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40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FD78E05A-18DC-4C15-BEFA-655EB68CEF1E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44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1D369D68-1DCA-4295-A9C2-267131931530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14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FF0C32FD-5A12-43F9-A12A-E1058ED1D818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18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FF0C32FD-5A12-43F9-A12A-E1058ED1D818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19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946687BC-A950-4A0C-8D2D-87433FC1446C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21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31ABF0A1-C29D-4101-9810-B9ADC1504B7F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22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33D11AA5-AAB5-4C7F-89A0-CFEF3A12AF65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23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ln>
            <a:solidFill>
              <a:srgbClr val="000000"/>
            </a:solidFill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FD78E05A-18DC-4C15-BEFA-655EB68CEF1E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29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ln>
            <a:solidFill>
              <a:srgbClr val="000000"/>
            </a:solidFill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anchor="b"/>
          <a:lstStyle/>
          <a:p>
            <a:pPr>
              <a:lnSpc>
                <a:spcPct val="130000"/>
              </a:lnSpc>
            </a:pPr>
            <a:fld id="{FD78E05A-18DC-4C15-BEFA-655EB68CEF1E}" type="slidenum">
              <a:rPr lang="zh-CN" altLang="en-US">
                <a:latin typeface="宋体" pitchFamily="2" charset="-122"/>
              </a:rPr>
              <a:pPr>
                <a:lnSpc>
                  <a:spcPct val="130000"/>
                </a:lnSpc>
              </a:pPr>
              <a:t>36</a:t>
            </a:fld>
            <a:endParaRPr lang="zh-CN" altLang="en-US">
              <a:latin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7169"/>
            <a:ext cx="8229600" cy="85606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3949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494E2-416A-4510-9D43-C6FB7A479669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14713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5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7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7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1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十八章 电功率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9" name="Shape 40"/>
          <p:cNvSpPr/>
          <p:nvPr/>
        </p:nvSpPr>
        <p:spPr>
          <a:xfrm>
            <a:off x="3833177" y="3075806"/>
            <a:ext cx="4680520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节  焦</a:t>
            </a:r>
            <a:r>
              <a:rPr lang="zh-CN" altLang="en-US" sz="5400" b="1" baseline="-25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耳定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律</a:t>
            </a:r>
            <a:endParaRPr lang="zh-CN" altLang="zh-CN" sz="5400" b="1" baseline="-25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6"/>
          <p:cNvSpPr>
            <a:spLocks noChangeArrowheads="1"/>
          </p:cNvSpPr>
          <p:nvPr/>
        </p:nvSpPr>
        <p:spPr bwMode="auto">
          <a:xfrm>
            <a:off x="2195736" y="478349"/>
            <a:ext cx="554461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：研究电热与电阻关系</a:t>
            </a:r>
          </a:p>
        </p:txBody>
      </p:sp>
      <p:grpSp>
        <p:nvGrpSpPr>
          <p:cNvPr id="2" name="组合 10242"/>
          <p:cNvGrpSpPr/>
          <p:nvPr/>
        </p:nvGrpSpPr>
        <p:grpSpPr>
          <a:xfrm>
            <a:off x="4716016" y="1200212"/>
            <a:ext cx="3843338" cy="2082403"/>
            <a:chOff x="212" y="20"/>
            <a:chExt cx="2441" cy="1749"/>
          </a:xfrm>
        </p:grpSpPr>
        <p:sp>
          <p:nvSpPr>
            <p:cNvPr id="14339" name="Line 36"/>
            <p:cNvSpPr>
              <a:spLocks noChangeShapeType="1"/>
            </p:cNvSpPr>
            <p:nvPr/>
          </p:nvSpPr>
          <p:spPr bwMode="auto">
            <a:xfrm>
              <a:off x="218" y="499"/>
              <a:ext cx="222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Line 12"/>
            <p:cNvSpPr>
              <a:spLocks noChangeShapeType="1"/>
            </p:cNvSpPr>
            <p:nvPr/>
          </p:nvSpPr>
          <p:spPr bwMode="auto">
            <a:xfrm flipV="1">
              <a:off x="767" y="1456"/>
              <a:ext cx="329" cy="1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Rectangle 17"/>
            <p:cNvSpPr>
              <a:spLocks noChangeArrowheads="1"/>
            </p:cNvSpPr>
            <p:nvPr/>
          </p:nvSpPr>
          <p:spPr bwMode="auto">
            <a:xfrm rot="10800000">
              <a:off x="1605" y="408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42" name="Text Box 18"/>
            <p:cNvSpPr txBox="1">
              <a:spLocks noChangeArrowheads="1"/>
            </p:cNvSpPr>
            <p:nvPr/>
          </p:nvSpPr>
          <p:spPr bwMode="auto">
            <a:xfrm>
              <a:off x="572" y="20"/>
              <a:ext cx="1315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altLang="zh-CN" sz="2400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</a:rPr>
                <a:t> = 5 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9224" name="Rectangle 23"/>
            <p:cNvSpPr>
              <a:spLocks noChangeArrowheads="1"/>
            </p:cNvSpPr>
            <p:nvPr/>
          </p:nvSpPr>
          <p:spPr bwMode="auto">
            <a:xfrm rot="10800000">
              <a:off x="743" y="408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44" name="Text Box 24"/>
            <p:cNvSpPr txBox="1">
              <a:spLocks noChangeArrowheads="1"/>
            </p:cNvSpPr>
            <p:nvPr/>
          </p:nvSpPr>
          <p:spPr bwMode="auto">
            <a:xfrm>
              <a:off x="1487" y="20"/>
              <a:ext cx="1103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altLang="zh-CN" sz="2400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</a:rPr>
                <a:t> = 10 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grpSp>
          <p:nvGrpSpPr>
            <p:cNvPr id="3" name="组合 10250"/>
            <p:cNvGrpSpPr/>
            <p:nvPr/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14346" name="Line 33"/>
              <p:cNvSpPr>
                <a:spLocks noChangeShapeType="1"/>
              </p:cNvSpPr>
              <p:nvPr/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7" name="Line 34"/>
              <p:cNvSpPr>
                <a:spLocks noChangeShapeType="1"/>
              </p:cNvSpPr>
              <p:nvPr/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8" name="Line 37"/>
            <p:cNvSpPr>
              <a:spLocks noChangeShapeType="1"/>
            </p:cNvSpPr>
            <p:nvPr/>
          </p:nvSpPr>
          <p:spPr bwMode="auto">
            <a:xfrm>
              <a:off x="1889" y="1633"/>
              <a:ext cx="5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38"/>
            <p:cNvSpPr>
              <a:spLocks noChangeShapeType="1"/>
            </p:cNvSpPr>
            <p:nvPr/>
          </p:nvSpPr>
          <p:spPr bwMode="auto">
            <a:xfrm flipH="1">
              <a:off x="212" y="503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39"/>
            <p:cNvSpPr>
              <a:spLocks noChangeShapeType="1"/>
            </p:cNvSpPr>
            <p:nvPr/>
          </p:nvSpPr>
          <p:spPr bwMode="auto">
            <a:xfrm flipH="1">
              <a:off x="2436" y="499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Oval 40"/>
            <p:cNvSpPr/>
            <p:nvPr/>
          </p:nvSpPr>
          <p:spPr>
            <a:xfrm>
              <a:off x="712" y="1594"/>
              <a:ext cx="72" cy="72"/>
            </a:xfrm>
            <a:prstGeom prst="ellipse">
              <a:avLst/>
            </a:prstGeom>
            <a:solidFill>
              <a:schemeClr val="accent5"/>
            </a:solidFill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52" name="Line 41"/>
            <p:cNvSpPr>
              <a:spLocks noChangeShapeType="1"/>
            </p:cNvSpPr>
            <p:nvPr/>
          </p:nvSpPr>
          <p:spPr bwMode="auto">
            <a:xfrm>
              <a:off x="215" y="1633"/>
              <a:ext cx="51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42"/>
            <p:cNvSpPr>
              <a:spLocks noChangeShapeType="1"/>
            </p:cNvSpPr>
            <p:nvPr/>
          </p:nvSpPr>
          <p:spPr bwMode="auto">
            <a:xfrm>
              <a:off x="993" y="1633"/>
              <a:ext cx="8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Oval 30"/>
            <p:cNvSpPr/>
            <p:nvPr/>
          </p:nvSpPr>
          <p:spPr>
            <a:xfrm>
              <a:off x="2267" y="998"/>
              <a:ext cx="317" cy="316"/>
            </a:xfrm>
            <a:prstGeom prst="ellipse">
              <a:avLst/>
            </a:prstGeom>
            <a:solidFill>
              <a:schemeClr val="accent5"/>
            </a:solidFill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55" name="Rectangle 28"/>
            <p:cNvSpPr>
              <a:spLocks noChangeArrowheads="1"/>
            </p:cNvSpPr>
            <p:nvPr/>
          </p:nvSpPr>
          <p:spPr bwMode="auto">
            <a:xfrm>
              <a:off x="2290" y="928"/>
              <a:ext cx="363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600"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</p:grpSp>
      <p:pic>
        <p:nvPicPr>
          <p:cNvPr id="14357" name="图片 10263" descr="09904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3569" y="1200212"/>
            <a:ext cx="3527425" cy="1975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TextBox 5"/>
          <p:cNvSpPr>
            <a:spLocks noChangeArrowheads="1"/>
          </p:cNvSpPr>
          <p:nvPr/>
        </p:nvSpPr>
        <p:spPr bwMode="auto">
          <a:xfrm>
            <a:off x="611560" y="3510172"/>
            <a:ext cx="8136904" cy="133415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在电流相同、通电时间相同的情况下，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电阻越大，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这个电阻产生的热量越多。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97306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3"/>
          <p:cNvSpPr>
            <a:spLocks noChangeArrowheads="1"/>
          </p:cNvSpPr>
          <p:nvPr/>
        </p:nvSpPr>
        <p:spPr bwMode="auto">
          <a:xfrm>
            <a:off x="2267744" y="406163"/>
            <a:ext cx="561662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：研究电热与电流关系</a:t>
            </a:r>
          </a:p>
        </p:txBody>
      </p:sp>
      <p:grpSp>
        <p:nvGrpSpPr>
          <p:cNvPr id="2" name="组合 34818"/>
          <p:cNvGrpSpPr/>
          <p:nvPr/>
        </p:nvGrpSpPr>
        <p:grpSpPr>
          <a:xfrm>
            <a:off x="3995936" y="1055840"/>
            <a:ext cx="4402772" cy="2131219"/>
            <a:chOff x="102" y="-115"/>
            <a:chExt cx="3404" cy="2196"/>
          </a:xfrm>
        </p:grpSpPr>
        <p:graphicFrame>
          <p:nvGraphicFramePr>
            <p:cNvPr id="15363" name="对象 34820"/>
            <p:cNvGraphicFramePr>
              <a:graphicFrameLocks noChangeAspect="1"/>
            </p:cNvGraphicFramePr>
            <p:nvPr/>
          </p:nvGraphicFramePr>
          <p:xfrm>
            <a:off x="2056" y="182"/>
            <a:ext cx="78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26" r:id="rId3" imgW="0" imgH="0" progId="">
                    <p:embed/>
                  </p:oleObj>
                </mc:Choice>
                <mc:Fallback>
                  <p:oleObj r:id="rId3" imgW="0" imgH="0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56" y="182"/>
                          <a:ext cx="78" cy="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64" name="Text Box 38"/>
            <p:cNvSpPr txBox="1">
              <a:spLocks noChangeArrowheads="1"/>
            </p:cNvSpPr>
            <p:nvPr/>
          </p:nvSpPr>
          <p:spPr bwMode="auto">
            <a:xfrm>
              <a:off x="1761" y="925"/>
              <a:ext cx="420" cy="3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>
                <a:spcBef>
                  <a:spcPct val="50000"/>
                </a:spcBef>
              </a:pPr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15365" name="Text Box 39"/>
            <p:cNvSpPr txBox="1">
              <a:spLocks noChangeArrowheads="1"/>
            </p:cNvSpPr>
            <p:nvPr/>
          </p:nvSpPr>
          <p:spPr bwMode="auto">
            <a:xfrm>
              <a:off x="1729" y="585"/>
              <a:ext cx="420" cy="3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10800" rIns="0" bIns="10800">
              <a:spAutoFit/>
            </a:bodyPr>
            <a:lstStyle/>
            <a:p>
              <a:pPr algn="just">
                <a:spcBef>
                  <a:spcPct val="50000"/>
                </a:spcBef>
              </a:pPr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15366" name="Line 40"/>
            <p:cNvSpPr>
              <a:spLocks noChangeShapeType="1"/>
            </p:cNvSpPr>
            <p:nvPr/>
          </p:nvSpPr>
          <p:spPr bwMode="auto">
            <a:xfrm>
              <a:off x="431" y="1005"/>
              <a:ext cx="59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67" name="Line 41"/>
            <p:cNvSpPr>
              <a:spLocks noChangeShapeType="1"/>
            </p:cNvSpPr>
            <p:nvPr/>
          </p:nvSpPr>
          <p:spPr bwMode="auto">
            <a:xfrm>
              <a:off x="2063" y="642"/>
              <a:ext cx="59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69" name="Line 43"/>
            <p:cNvSpPr>
              <a:spLocks noChangeShapeType="1"/>
            </p:cNvSpPr>
            <p:nvPr/>
          </p:nvSpPr>
          <p:spPr bwMode="auto">
            <a:xfrm>
              <a:off x="113" y="786"/>
              <a:ext cx="144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0251" name="Rectangle 44"/>
            <p:cNvSpPr>
              <a:spLocks noChangeArrowheads="1"/>
            </p:cNvSpPr>
            <p:nvPr/>
          </p:nvSpPr>
          <p:spPr bwMode="auto">
            <a:xfrm rot="10800000">
              <a:off x="439" y="681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15371" name="Line 45"/>
            <p:cNvSpPr>
              <a:spLocks noChangeShapeType="1"/>
            </p:cNvSpPr>
            <p:nvPr/>
          </p:nvSpPr>
          <p:spPr bwMode="auto">
            <a:xfrm flipH="1">
              <a:off x="113" y="786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72" name="Line 46"/>
            <p:cNvSpPr>
              <a:spLocks noChangeShapeType="1"/>
            </p:cNvSpPr>
            <p:nvPr/>
          </p:nvSpPr>
          <p:spPr bwMode="auto">
            <a:xfrm flipH="1">
              <a:off x="3334" y="786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73" name="Line 47"/>
            <p:cNvSpPr>
              <a:spLocks noChangeShapeType="1"/>
            </p:cNvSpPr>
            <p:nvPr/>
          </p:nvSpPr>
          <p:spPr bwMode="auto">
            <a:xfrm flipV="1">
              <a:off x="1665" y="1739"/>
              <a:ext cx="329" cy="1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grpSp>
          <p:nvGrpSpPr>
            <p:cNvPr id="3" name="组合 34831"/>
            <p:cNvGrpSpPr/>
            <p:nvPr/>
          </p:nvGrpSpPr>
          <p:grpSpPr>
            <a:xfrm flipH="1">
              <a:off x="2723" y="1783"/>
              <a:ext cx="67" cy="269"/>
              <a:chOff x="0" y="0"/>
              <a:chExt cx="75" cy="361"/>
            </a:xfrm>
          </p:grpSpPr>
          <p:sp>
            <p:nvSpPr>
              <p:cNvPr id="15375" name="Line 52"/>
              <p:cNvSpPr>
                <a:spLocks noChangeShapeType="1"/>
              </p:cNvSpPr>
              <p:nvPr/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/>
              </a:p>
            </p:txBody>
          </p:sp>
          <p:sp>
            <p:nvSpPr>
              <p:cNvPr id="15376" name="Line 53"/>
              <p:cNvSpPr>
                <a:spLocks noChangeShapeType="1"/>
              </p:cNvSpPr>
              <p:nvPr/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/>
              </a:p>
            </p:txBody>
          </p:sp>
        </p:grpSp>
        <p:sp>
          <p:nvSpPr>
            <p:cNvPr id="15377" name="Line 54"/>
            <p:cNvSpPr>
              <a:spLocks noChangeShapeType="1"/>
            </p:cNvSpPr>
            <p:nvPr/>
          </p:nvSpPr>
          <p:spPr bwMode="auto">
            <a:xfrm>
              <a:off x="2798" y="1916"/>
              <a:ext cx="52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78" name="Oval 55"/>
            <p:cNvSpPr>
              <a:spLocks noChangeArrowheads="1"/>
            </p:cNvSpPr>
            <p:nvPr/>
          </p:nvSpPr>
          <p:spPr bwMode="auto">
            <a:xfrm>
              <a:off x="1610" y="1877"/>
              <a:ext cx="72" cy="7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15379" name="Line 56"/>
            <p:cNvSpPr>
              <a:spLocks noChangeShapeType="1"/>
            </p:cNvSpPr>
            <p:nvPr/>
          </p:nvSpPr>
          <p:spPr bwMode="auto">
            <a:xfrm>
              <a:off x="102" y="1916"/>
              <a:ext cx="1506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80" name="Line 57"/>
            <p:cNvSpPr>
              <a:spLocks noChangeShapeType="1"/>
            </p:cNvSpPr>
            <p:nvPr/>
          </p:nvSpPr>
          <p:spPr bwMode="auto">
            <a:xfrm>
              <a:off x="1891" y="1916"/>
              <a:ext cx="8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81" name="Rectangle 58"/>
            <p:cNvSpPr>
              <a:spLocks noChangeArrowheads="1"/>
            </p:cNvSpPr>
            <p:nvPr/>
          </p:nvSpPr>
          <p:spPr bwMode="auto">
            <a:xfrm>
              <a:off x="1565" y="415"/>
              <a:ext cx="1459" cy="801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10263" name="Rectangle 59"/>
            <p:cNvSpPr>
              <a:spLocks noChangeArrowheads="1"/>
            </p:cNvSpPr>
            <p:nvPr/>
          </p:nvSpPr>
          <p:spPr bwMode="auto">
            <a:xfrm rot="10800000">
              <a:off x="2042" y="325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10264" name="Rectangle 60"/>
            <p:cNvSpPr>
              <a:spLocks noChangeArrowheads="1"/>
            </p:cNvSpPr>
            <p:nvPr/>
          </p:nvSpPr>
          <p:spPr bwMode="auto">
            <a:xfrm rot="10800000">
              <a:off x="2042" y="1104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15384" name="Rectangle 61"/>
            <p:cNvSpPr>
              <a:spLocks noChangeArrowheads="1"/>
            </p:cNvSpPr>
            <p:nvPr/>
          </p:nvSpPr>
          <p:spPr bwMode="auto">
            <a:xfrm>
              <a:off x="204" y="869"/>
              <a:ext cx="266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grpSp>
          <p:nvGrpSpPr>
            <p:cNvPr id="4" name="组合 34842"/>
            <p:cNvGrpSpPr/>
            <p:nvPr/>
          </p:nvGrpSpPr>
          <p:grpSpPr>
            <a:xfrm>
              <a:off x="517" y="1635"/>
              <a:ext cx="363" cy="446"/>
              <a:chOff x="-4" y="-84"/>
              <a:chExt cx="363" cy="446"/>
            </a:xfrm>
          </p:grpSpPr>
          <p:sp>
            <p:nvSpPr>
              <p:cNvPr id="10267" name="Oval 63"/>
              <p:cNvSpPr/>
              <p:nvPr/>
            </p:nvSpPr>
            <p:spPr>
              <a:xfrm>
                <a:off x="0" y="45"/>
                <a:ext cx="317" cy="317"/>
              </a:xfrm>
              <a:prstGeom prst="ellipse">
                <a:avLst/>
              </a:prstGeom>
              <a:solidFill>
                <a:schemeClr val="accent5"/>
              </a:solidFill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000" noProof="1">
                  <a:latin typeface="Times New Roman" pitchFamily="18" charset="0"/>
                </a:endParaRPr>
              </a:p>
            </p:txBody>
          </p:sp>
          <p:sp>
            <p:nvSpPr>
              <p:cNvPr id="15387" name="Rectangle 64"/>
              <p:cNvSpPr>
                <a:spLocks noChangeArrowheads="1"/>
              </p:cNvSpPr>
              <p:nvPr/>
            </p:nvSpPr>
            <p:spPr bwMode="auto">
              <a:xfrm>
                <a:off x="-4" y="-84"/>
                <a:ext cx="363" cy="4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</p:grpSp>
        <p:sp>
          <p:nvSpPr>
            <p:cNvPr id="15388" name="Line 65"/>
            <p:cNvSpPr>
              <a:spLocks noChangeShapeType="1"/>
            </p:cNvSpPr>
            <p:nvPr/>
          </p:nvSpPr>
          <p:spPr bwMode="auto">
            <a:xfrm>
              <a:off x="3024" y="786"/>
              <a:ext cx="30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15389" name="Rectangle 66"/>
            <p:cNvSpPr>
              <a:spLocks noChangeArrowheads="1"/>
            </p:cNvSpPr>
            <p:nvPr/>
          </p:nvSpPr>
          <p:spPr bwMode="auto">
            <a:xfrm>
              <a:off x="265" y="250"/>
              <a:ext cx="1228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</a:rPr>
                <a:t>= 5 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15390" name="Rectangle 67"/>
            <p:cNvSpPr>
              <a:spLocks noChangeArrowheads="1"/>
            </p:cNvSpPr>
            <p:nvPr/>
          </p:nvSpPr>
          <p:spPr bwMode="auto">
            <a:xfrm>
              <a:off x="1825" y="-115"/>
              <a:ext cx="1681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</a:rPr>
                <a:t>= 5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15391" name="Rectangle 68"/>
            <p:cNvSpPr>
              <a:spLocks noChangeArrowheads="1"/>
            </p:cNvSpPr>
            <p:nvPr/>
          </p:nvSpPr>
          <p:spPr bwMode="auto">
            <a:xfrm>
              <a:off x="1846" y="1241"/>
              <a:ext cx="1058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</a:rPr>
                <a:t>=5</a:t>
              </a:r>
              <a:r>
                <a:rPr lang="en-US" altLang="zh-CN" sz="20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15392" name="Rectangle 69"/>
            <p:cNvSpPr>
              <a:spLocks noChangeArrowheads="1"/>
            </p:cNvSpPr>
            <p:nvPr/>
          </p:nvSpPr>
          <p:spPr bwMode="auto">
            <a:xfrm>
              <a:off x="1791" y="470"/>
              <a:ext cx="348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r>
                <a:rPr lang="en-US" altLang="zh-CN" sz="2000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5393" name="Rectangle 70"/>
            <p:cNvSpPr>
              <a:spLocks noChangeArrowheads="1"/>
            </p:cNvSpPr>
            <p:nvPr/>
          </p:nvSpPr>
          <p:spPr bwMode="auto">
            <a:xfrm>
              <a:off x="2972" y="98"/>
              <a:ext cx="265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20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15395" name="图片 34853" descr="Z0XQN}J~F[C9A0~RD7`PWY9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39552" y="1055839"/>
            <a:ext cx="2951162" cy="2164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" name="TextBox 5"/>
          <p:cNvSpPr>
            <a:spLocks noChangeArrowheads="1"/>
          </p:cNvSpPr>
          <p:nvPr/>
        </p:nvSpPr>
        <p:spPr bwMode="auto">
          <a:xfrm>
            <a:off x="539552" y="3510172"/>
            <a:ext cx="8136904" cy="133415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在电阻相同、通电时间相同的情况下，通过一个电阻的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电流越大，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这个电阻产生的热量越多。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6746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6"/>
          <p:cNvSpPr>
            <a:spLocks noChangeArrowheads="1"/>
          </p:cNvSpPr>
          <p:nvPr/>
        </p:nvSpPr>
        <p:spPr bwMode="auto">
          <a:xfrm>
            <a:off x="2195736" y="478349"/>
            <a:ext cx="554461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验</a:t>
            </a:r>
            <a:r>
              <a:rPr lang="en-US" altLang="zh-CN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研究电热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与通电时间关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系</a:t>
            </a:r>
          </a:p>
        </p:txBody>
      </p:sp>
      <p:grpSp>
        <p:nvGrpSpPr>
          <p:cNvPr id="2" name="组合 10242"/>
          <p:cNvGrpSpPr/>
          <p:nvPr/>
        </p:nvGrpSpPr>
        <p:grpSpPr>
          <a:xfrm>
            <a:off x="4716016" y="1200212"/>
            <a:ext cx="3843338" cy="2082403"/>
            <a:chOff x="212" y="20"/>
            <a:chExt cx="2441" cy="1749"/>
          </a:xfrm>
        </p:grpSpPr>
        <p:sp>
          <p:nvSpPr>
            <p:cNvPr id="14339" name="Line 36"/>
            <p:cNvSpPr>
              <a:spLocks noChangeShapeType="1"/>
            </p:cNvSpPr>
            <p:nvPr/>
          </p:nvSpPr>
          <p:spPr bwMode="auto">
            <a:xfrm>
              <a:off x="218" y="499"/>
              <a:ext cx="2222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Line 12"/>
            <p:cNvSpPr>
              <a:spLocks noChangeShapeType="1"/>
            </p:cNvSpPr>
            <p:nvPr/>
          </p:nvSpPr>
          <p:spPr bwMode="auto">
            <a:xfrm flipV="1">
              <a:off x="767" y="1456"/>
              <a:ext cx="329" cy="13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Rectangle 17"/>
            <p:cNvSpPr>
              <a:spLocks noChangeArrowheads="1"/>
            </p:cNvSpPr>
            <p:nvPr/>
          </p:nvSpPr>
          <p:spPr bwMode="auto">
            <a:xfrm rot="10800000">
              <a:off x="1605" y="408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42" name="Text Box 18"/>
            <p:cNvSpPr txBox="1">
              <a:spLocks noChangeArrowheads="1"/>
            </p:cNvSpPr>
            <p:nvPr/>
          </p:nvSpPr>
          <p:spPr bwMode="auto">
            <a:xfrm>
              <a:off x="572" y="20"/>
              <a:ext cx="1315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altLang="zh-CN" sz="2400" baseline="-2500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</a:rPr>
                <a:t> = 5 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9224" name="Rectangle 23"/>
            <p:cNvSpPr>
              <a:spLocks noChangeArrowheads="1"/>
            </p:cNvSpPr>
            <p:nvPr/>
          </p:nvSpPr>
          <p:spPr bwMode="auto">
            <a:xfrm rot="10800000">
              <a:off x="743" y="408"/>
              <a:ext cx="504" cy="203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44" name="Text Box 24"/>
            <p:cNvSpPr txBox="1">
              <a:spLocks noChangeArrowheads="1"/>
            </p:cNvSpPr>
            <p:nvPr/>
          </p:nvSpPr>
          <p:spPr bwMode="auto">
            <a:xfrm>
              <a:off x="1487" y="20"/>
              <a:ext cx="1103" cy="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/>
              <a:r>
                <a:rPr lang="en-US" altLang="zh-CN" sz="2400" i="1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r>
                <a:rPr lang="en-US" altLang="zh-CN" sz="2400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</a:rPr>
                <a:t> = </a:t>
              </a:r>
              <a:r>
                <a:rPr lang="en-US" altLang="zh-CN" sz="2400" smtClean="0">
                  <a:solidFill>
                    <a:srgbClr val="000000"/>
                  </a:solidFill>
                  <a:latin typeface="Times New Roman" pitchFamily="18" charset="0"/>
                </a:rPr>
                <a:t>5 </a:t>
              </a:r>
              <a:r>
                <a:rPr lang="en-US" altLang="zh-CN" sz="240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grpSp>
          <p:nvGrpSpPr>
            <p:cNvPr id="3" name="组合 10250"/>
            <p:cNvGrpSpPr/>
            <p:nvPr/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14346" name="Line 33"/>
              <p:cNvSpPr>
                <a:spLocks noChangeShapeType="1"/>
              </p:cNvSpPr>
              <p:nvPr/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7" name="Line 34"/>
              <p:cNvSpPr>
                <a:spLocks noChangeShapeType="1"/>
              </p:cNvSpPr>
              <p:nvPr/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8" name="Line 37"/>
            <p:cNvSpPr>
              <a:spLocks noChangeShapeType="1"/>
            </p:cNvSpPr>
            <p:nvPr/>
          </p:nvSpPr>
          <p:spPr bwMode="auto">
            <a:xfrm>
              <a:off x="1889" y="1633"/>
              <a:ext cx="5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38"/>
            <p:cNvSpPr>
              <a:spLocks noChangeShapeType="1"/>
            </p:cNvSpPr>
            <p:nvPr/>
          </p:nvSpPr>
          <p:spPr bwMode="auto">
            <a:xfrm flipH="1">
              <a:off x="212" y="503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39"/>
            <p:cNvSpPr>
              <a:spLocks noChangeShapeType="1"/>
            </p:cNvSpPr>
            <p:nvPr/>
          </p:nvSpPr>
          <p:spPr bwMode="auto">
            <a:xfrm flipH="1">
              <a:off x="2436" y="499"/>
              <a:ext cx="0" cy="113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Oval 40"/>
            <p:cNvSpPr/>
            <p:nvPr/>
          </p:nvSpPr>
          <p:spPr>
            <a:xfrm>
              <a:off x="712" y="1594"/>
              <a:ext cx="72" cy="72"/>
            </a:xfrm>
            <a:prstGeom prst="ellipse">
              <a:avLst/>
            </a:prstGeom>
            <a:solidFill>
              <a:schemeClr val="accent5"/>
            </a:solidFill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52" name="Line 41"/>
            <p:cNvSpPr>
              <a:spLocks noChangeShapeType="1"/>
            </p:cNvSpPr>
            <p:nvPr/>
          </p:nvSpPr>
          <p:spPr bwMode="auto">
            <a:xfrm>
              <a:off x="215" y="1633"/>
              <a:ext cx="51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42"/>
            <p:cNvSpPr>
              <a:spLocks noChangeShapeType="1"/>
            </p:cNvSpPr>
            <p:nvPr/>
          </p:nvSpPr>
          <p:spPr bwMode="auto">
            <a:xfrm>
              <a:off x="993" y="1633"/>
              <a:ext cx="82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Oval 30"/>
            <p:cNvSpPr/>
            <p:nvPr/>
          </p:nvSpPr>
          <p:spPr>
            <a:xfrm>
              <a:off x="2267" y="998"/>
              <a:ext cx="317" cy="316"/>
            </a:xfrm>
            <a:prstGeom prst="ellipse">
              <a:avLst/>
            </a:prstGeom>
            <a:solidFill>
              <a:schemeClr val="accent5"/>
            </a:solidFill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noProof="1">
                <a:latin typeface="Times New Roman" pitchFamily="18" charset="0"/>
              </a:endParaRPr>
            </a:p>
          </p:txBody>
        </p:sp>
        <p:sp>
          <p:nvSpPr>
            <p:cNvPr id="14355" name="Rectangle 28"/>
            <p:cNvSpPr>
              <a:spLocks noChangeArrowheads="1"/>
            </p:cNvSpPr>
            <p:nvPr/>
          </p:nvSpPr>
          <p:spPr bwMode="auto">
            <a:xfrm>
              <a:off x="2290" y="928"/>
              <a:ext cx="363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600"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</p:grpSp>
      <p:pic>
        <p:nvPicPr>
          <p:cNvPr id="14357" name="图片 10263" descr="099040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3569" y="1200212"/>
            <a:ext cx="3527425" cy="1975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TextBox 5"/>
          <p:cNvSpPr>
            <a:spLocks noChangeArrowheads="1"/>
          </p:cNvSpPr>
          <p:nvPr/>
        </p:nvSpPr>
        <p:spPr bwMode="auto">
          <a:xfrm>
            <a:off x="611560" y="3510172"/>
            <a:ext cx="8136904" cy="133415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在电流相同、电阻相同的情况下，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通电时间越长，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这个电阻产生的热量越多。</a:t>
            </a:r>
            <a:endParaRPr lang="zh-CN" altLang="en-US" sz="240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03849" y="2860495"/>
            <a:ext cx="439763" cy="21655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173500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467545" y="1200211"/>
            <a:ext cx="8189913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结论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在通电电流和通电时间相同的条件下，电阻越大，电流产生的热量越多。</a:t>
            </a: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467544" y="2355191"/>
            <a:ext cx="8351838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结论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在电阻和通电时间相同的条件下，电流越大，电流产生的热量越多。 </a:t>
            </a:r>
          </a:p>
        </p:txBody>
      </p:sp>
      <p:sp>
        <p:nvSpPr>
          <p:cNvPr id="29701" name="文本框 29700"/>
          <p:cNvSpPr txBox="1">
            <a:spLocks noChangeArrowheads="1"/>
          </p:cNvSpPr>
          <p:nvPr/>
        </p:nvSpPr>
        <p:spPr bwMode="auto">
          <a:xfrm>
            <a:off x="467544" y="3582357"/>
            <a:ext cx="8243888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结论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在通电电流和电阻相同的条件下，通电时间越长，电流产生的热量越多。</a:t>
            </a: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611560" y="550535"/>
            <a:ext cx="2024062" cy="52451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800">
                <a:latin typeface="Times New Roman" pitchFamily="18" charset="0"/>
                <a:ea typeface="黑体" pitchFamily="49" charset="-122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143085810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>
            <a:spLocks noChangeArrowheads="1"/>
          </p:cNvSpPr>
          <p:nvPr/>
        </p:nvSpPr>
        <p:spPr bwMode="auto">
          <a:xfrm>
            <a:off x="467545" y="1055839"/>
            <a:ext cx="5337175" cy="31933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1.</a:t>
            </a:r>
            <a:r>
              <a:rPr lang="zh-CN" altLang="en-US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内容：</a:t>
            </a:r>
            <a:r>
              <a:rPr lang="en-US" altLang="zh-CN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lang="zh-CN" altLang="en-US" sz="2600" noProof="1" smtClean="0">
                <a:latin typeface="Times New Roman" pitchFamily="18" charset="0"/>
                <a:ea typeface="黑体" pitchFamily="49" charset="-122"/>
                <a:cs typeface="+mn-ea"/>
              </a:rPr>
              <a:t>电</a:t>
            </a:r>
            <a:r>
              <a:rPr lang="zh-CN" altLang="en-US" sz="2600" noProof="1">
                <a:latin typeface="Times New Roman" pitchFamily="18" charset="0"/>
                <a:ea typeface="黑体" pitchFamily="49" charset="-122"/>
                <a:cs typeface="+mn-ea"/>
              </a:rPr>
              <a:t>流通过导体产生的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热量</a:t>
            </a:r>
            <a:r>
              <a:rPr lang="zh-CN" altLang="en-US" sz="2600" noProof="1">
                <a:latin typeface="Times New Roman" pitchFamily="18" charset="0"/>
                <a:ea typeface="黑体" pitchFamily="49" charset="-122"/>
                <a:cs typeface="+mn-ea"/>
              </a:rPr>
              <a:t>跟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电流的平方</a:t>
            </a:r>
            <a:r>
              <a:rPr lang="zh-CN" altLang="en-US" sz="2600" noProof="1">
                <a:latin typeface="Times New Roman" pitchFamily="18" charset="0"/>
                <a:ea typeface="黑体" pitchFamily="49" charset="-122"/>
                <a:cs typeface="+mn-ea"/>
              </a:rPr>
              <a:t>成正比，跟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导体的电阻</a:t>
            </a:r>
            <a:r>
              <a:rPr lang="zh-CN" altLang="en-US" sz="2600" noProof="1">
                <a:latin typeface="Times New Roman" pitchFamily="18" charset="0"/>
                <a:ea typeface="黑体" pitchFamily="49" charset="-122"/>
                <a:cs typeface="+mn-ea"/>
              </a:rPr>
              <a:t>成正比，跟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通电时间</a:t>
            </a:r>
            <a:r>
              <a:rPr lang="zh-CN" altLang="en-US" sz="2600" noProof="1">
                <a:latin typeface="Times New Roman" pitchFamily="18" charset="0"/>
                <a:ea typeface="黑体" pitchFamily="49" charset="-122"/>
                <a:cs typeface="+mn-ea"/>
              </a:rPr>
              <a:t>成正比。</a:t>
            </a:r>
            <a:endParaRPr lang="zh-CN" altLang="en-US" sz="2600" noProof="1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2.</a:t>
            </a:r>
            <a:r>
              <a:rPr lang="zh-CN" altLang="en-US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公式： </a:t>
            </a:r>
            <a:r>
              <a:rPr lang="en-US" altLang="zh-CN" sz="2800" b="1" i="1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Q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=</a:t>
            </a:r>
            <a:r>
              <a:rPr lang="en-US" altLang="zh-CN" sz="2800" b="1" i="1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 I</a:t>
            </a:r>
            <a:r>
              <a:rPr lang="en-US" altLang="zh-CN" sz="2800" b="1" baseline="300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2</a:t>
            </a:r>
            <a:r>
              <a:rPr lang="en-US" altLang="zh-CN" sz="2800" b="1" i="1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Rt 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3.</a:t>
            </a:r>
            <a:r>
              <a:rPr lang="zh-CN" altLang="en-US" sz="26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单位：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焦耳（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J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+mn-ea"/>
              </a:rPr>
              <a:t>）</a:t>
            </a:r>
            <a:endParaRPr lang="zh-CN" altLang="en-US" sz="2600" noProof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6" name="组合 2"/>
          <p:cNvGrpSpPr/>
          <p:nvPr/>
        </p:nvGrpSpPr>
        <p:grpSpPr>
          <a:xfrm>
            <a:off x="3851920" y="3077054"/>
            <a:ext cx="3267704" cy="1775221"/>
            <a:chOff x="5613" y="5980"/>
            <a:chExt cx="5147" cy="3729"/>
          </a:xfrm>
        </p:grpSpPr>
        <p:sp>
          <p:nvSpPr>
            <p:cNvPr id="2" name="矩形 1"/>
            <p:cNvSpPr/>
            <p:nvPr/>
          </p:nvSpPr>
          <p:spPr>
            <a:xfrm>
              <a:off x="5613" y="5980"/>
              <a:ext cx="5091" cy="37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600" noProof="1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18" name="Text Box 8"/>
            <p:cNvSpPr txBox="1">
              <a:spLocks noChangeArrowheads="1"/>
            </p:cNvSpPr>
            <p:nvPr/>
          </p:nvSpPr>
          <p:spPr bwMode="auto">
            <a:xfrm>
              <a:off x="5947" y="5980"/>
              <a:ext cx="4258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电流 </a:t>
              </a:r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I </a:t>
              </a: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的单位：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  <a:endParaRPr lang="zh-CN" altLang="en-US" sz="26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19" name="Text Box 9"/>
            <p:cNvSpPr txBox="1">
              <a:spLocks noChangeArrowheads="1"/>
            </p:cNvSpPr>
            <p:nvPr/>
          </p:nvSpPr>
          <p:spPr bwMode="auto">
            <a:xfrm>
              <a:off x="5947" y="6879"/>
              <a:ext cx="4417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电阻 </a:t>
              </a:r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R </a:t>
              </a: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的单位：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Ω</a:t>
              </a:r>
              <a:endParaRPr lang="zh-CN" altLang="en-US" sz="26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20" name="Text Box 10"/>
            <p:cNvSpPr txBox="1">
              <a:spLocks noChangeArrowheads="1"/>
            </p:cNvSpPr>
            <p:nvPr/>
          </p:nvSpPr>
          <p:spPr bwMode="auto">
            <a:xfrm>
              <a:off x="6006" y="7778"/>
              <a:ext cx="4056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时间 </a:t>
              </a:r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t </a:t>
              </a: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的单位：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s</a:t>
              </a:r>
              <a:endParaRPr lang="zh-CN" altLang="en-US" sz="26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21" name="Text Box 11"/>
            <p:cNvSpPr txBox="1">
              <a:spLocks noChangeArrowheads="1"/>
            </p:cNvSpPr>
            <p:nvPr/>
          </p:nvSpPr>
          <p:spPr bwMode="auto">
            <a:xfrm>
              <a:off x="5947" y="8580"/>
              <a:ext cx="4813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热量 </a:t>
              </a:r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Q </a:t>
              </a: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的单位是：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J</a:t>
              </a:r>
              <a:endParaRPr lang="zh-CN" altLang="en-US" sz="2600">
                <a:latin typeface="Times New Roman" pitchFamily="18" charset="0"/>
                <a:ea typeface="黑体" pitchFamily="49" charset="-122"/>
              </a:endParaRPr>
            </a:p>
          </p:txBody>
        </p:sp>
      </p:grpSp>
      <p:pic>
        <p:nvPicPr>
          <p:cNvPr id="4" name="图片 3" descr="cdbf6c81800a19d8076840a333fa828ba61e462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44209" y="406163"/>
            <a:ext cx="1812925" cy="1870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83302" y="2370535"/>
            <a:ext cx="258286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焦耳（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1818-1889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18" name="文本框 6151"/>
          <p:cNvSpPr txBox="1">
            <a:spLocks noChangeArrowheads="1"/>
          </p:cNvSpPr>
          <p:nvPr/>
        </p:nvSpPr>
        <p:spPr bwMode="auto">
          <a:xfrm>
            <a:off x="611560" y="478349"/>
            <a:ext cx="233910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二、焦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耳定律</a:t>
            </a:r>
          </a:p>
        </p:txBody>
      </p:sp>
    </p:spTree>
    <p:extLst>
      <p:ext uri="{BB962C8B-B14F-4D97-AF65-F5344CB8AC3E}">
        <p14:creationId xmlns:p14="http://schemas.microsoft.com/office/powerpoint/2010/main" val="414465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>
            <a:spLocks noChangeArrowheads="1"/>
          </p:cNvSpPr>
          <p:nvPr/>
        </p:nvSpPr>
        <p:spPr bwMode="auto">
          <a:xfrm>
            <a:off x="1279527" y="835819"/>
            <a:ext cx="77787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D0D0D"/>
              </a:solidFill>
              <a:latin typeface="Times New Roman" pitchFamily="18" charset="0"/>
            </a:endParaRPr>
          </a:p>
        </p:txBody>
      </p:sp>
      <p:sp>
        <p:nvSpPr>
          <p:cNvPr id="14339" name="文本框 14338"/>
          <p:cNvSpPr txBox="1">
            <a:spLocks noChangeArrowheads="1"/>
          </p:cNvSpPr>
          <p:nvPr/>
        </p:nvSpPr>
        <p:spPr bwMode="auto">
          <a:xfrm>
            <a:off x="384177" y="528637"/>
            <a:ext cx="8270875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例</a:t>
            </a: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一根</a:t>
            </a:r>
            <a:r>
              <a:rPr lang="en-US" altLang="zh-CN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60Ω </a:t>
            </a:r>
            <a:r>
              <a:rPr lang="zh-CN" altLang="en-US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的电阻丝接在</a:t>
            </a:r>
            <a:r>
              <a:rPr lang="en-US" altLang="zh-CN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36V</a:t>
            </a:r>
            <a:r>
              <a:rPr lang="zh-CN" altLang="en-US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的电源上，在</a:t>
            </a:r>
            <a:r>
              <a:rPr lang="en-US" altLang="zh-CN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分钟</a:t>
            </a:r>
            <a:r>
              <a:rPr lang="zh-CN" altLang="en-US" sz="2600" smtClean="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内共</a:t>
            </a:r>
            <a:r>
              <a:rPr lang="zh-CN" altLang="en-US" sz="26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产生多少热量？</a:t>
            </a: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611561" y="1849888"/>
            <a:ext cx="8169275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分析：先利用欧姆定律计算出通过电阻丝的电流，再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利    用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焦耳定律公式计算电流产生的热量。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9553" y="3149240"/>
            <a:ext cx="5820111" cy="1576388"/>
            <a:chOff x="1450" y="5367"/>
            <a:chExt cx="9166" cy="3309"/>
          </a:xfrm>
        </p:grpSpPr>
        <p:sp>
          <p:nvSpPr>
            <p:cNvPr id="19462" name="文本框 14340"/>
            <p:cNvSpPr txBox="1">
              <a:spLocks noChangeArrowheads="1"/>
            </p:cNvSpPr>
            <p:nvPr/>
          </p:nvSpPr>
          <p:spPr bwMode="auto">
            <a:xfrm>
              <a:off x="1450" y="5750"/>
              <a:ext cx="1260" cy="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解：</a:t>
              </a:r>
            </a:p>
          </p:txBody>
        </p:sp>
        <p:grpSp>
          <p:nvGrpSpPr>
            <p:cNvPr id="3" name="Group 4"/>
            <p:cNvGrpSpPr/>
            <p:nvPr/>
          </p:nvGrpSpPr>
          <p:grpSpPr>
            <a:xfrm>
              <a:off x="2622" y="5367"/>
              <a:ext cx="1880" cy="1749"/>
              <a:chOff x="6" y="0"/>
              <a:chExt cx="779" cy="740"/>
            </a:xfrm>
          </p:grpSpPr>
          <p:sp>
            <p:nvSpPr>
              <p:cNvPr id="19464" name="Rectangle 6"/>
              <p:cNvSpPr>
                <a:spLocks noChangeArrowheads="1"/>
              </p:cNvSpPr>
              <p:nvPr/>
            </p:nvSpPr>
            <p:spPr bwMode="auto">
              <a:xfrm>
                <a:off x="6" y="187"/>
                <a:ext cx="514" cy="41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I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 =   </a:t>
                </a:r>
              </a:p>
            </p:txBody>
          </p:sp>
          <p:grpSp>
            <p:nvGrpSpPr>
              <p:cNvPr id="4" name="Group 6"/>
              <p:cNvGrpSpPr/>
              <p:nvPr/>
            </p:nvGrpSpPr>
            <p:grpSpPr>
              <a:xfrm>
                <a:off x="387" y="0"/>
                <a:ext cx="398" cy="740"/>
                <a:chOff x="0" y="0"/>
                <a:chExt cx="398" cy="740"/>
              </a:xfrm>
            </p:grpSpPr>
            <p:sp>
              <p:nvSpPr>
                <p:cNvPr id="19466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8" cy="7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U</a:t>
                  </a:r>
                </a:p>
                <a:p>
                  <a:pPr algn="ctr"/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R</a:t>
                  </a:r>
                </a:p>
              </p:txBody>
            </p:sp>
            <p:sp>
              <p:nvSpPr>
                <p:cNvPr id="19467" name="Line 8"/>
                <p:cNvSpPr>
                  <a:spLocks noChangeShapeType="1"/>
                </p:cNvSpPr>
                <p:nvPr/>
              </p:nvSpPr>
              <p:spPr bwMode="auto">
                <a:xfrm>
                  <a:off x="63" y="387"/>
                  <a:ext cx="272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4397" y="5367"/>
              <a:ext cx="1962" cy="1749"/>
              <a:chOff x="124" y="0"/>
              <a:chExt cx="813" cy="740"/>
            </a:xfrm>
          </p:grpSpPr>
          <p:sp>
            <p:nvSpPr>
              <p:cNvPr id="19469" name="Rectangle 6"/>
              <p:cNvSpPr>
                <a:spLocks noChangeArrowheads="1"/>
              </p:cNvSpPr>
              <p:nvPr/>
            </p:nvSpPr>
            <p:spPr bwMode="auto">
              <a:xfrm>
                <a:off x="124" y="175"/>
                <a:ext cx="385" cy="41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   </a:t>
                </a:r>
              </a:p>
            </p:txBody>
          </p:sp>
          <p:grpSp>
            <p:nvGrpSpPr>
              <p:cNvPr id="6" name="Group 6"/>
              <p:cNvGrpSpPr/>
              <p:nvPr/>
            </p:nvGrpSpPr>
            <p:grpSpPr>
              <a:xfrm>
                <a:off x="387" y="0"/>
                <a:ext cx="550" cy="740"/>
                <a:chOff x="0" y="0"/>
                <a:chExt cx="550" cy="740"/>
              </a:xfrm>
            </p:grpSpPr>
            <p:sp>
              <p:nvSpPr>
                <p:cNvPr id="19471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50" cy="7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36V</a:t>
                  </a:r>
                </a:p>
                <a:p>
                  <a:pPr algn="ctr"/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60Ω</a:t>
                  </a:r>
                </a:p>
              </p:txBody>
            </p:sp>
            <p:sp>
              <p:nvSpPr>
                <p:cNvPr id="19472" name="Line 8"/>
                <p:cNvSpPr>
                  <a:spLocks noChangeShapeType="1"/>
                </p:cNvSpPr>
                <p:nvPr/>
              </p:nvSpPr>
              <p:spPr bwMode="auto">
                <a:xfrm>
                  <a:off x="63" y="387"/>
                  <a:ext cx="442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</p:grpSp>
        <p:sp>
          <p:nvSpPr>
            <p:cNvPr id="19473" name="Rectangle 6"/>
            <p:cNvSpPr>
              <a:spLocks noChangeArrowheads="1"/>
            </p:cNvSpPr>
            <p:nvPr/>
          </p:nvSpPr>
          <p:spPr bwMode="auto">
            <a:xfrm>
              <a:off x="6542" y="5810"/>
              <a:ext cx="1860" cy="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=0.6A   </a:t>
              </a:r>
            </a:p>
          </p:txBody>
        </p:sp>
        <p:sp>
          <p:nvSpPr>
            <p:cNvPr id="19474" name="Rectangle 6"/>
            <p:cNvSpPr>
              <a:spLocks noChangeArrowheads="1"/>
            </p:cNvSpPr>
            <p:nvPr/>
          </p:nvSpPr>
          <p:spPr bwMode="auto">
            <a:xfrm>
              <a:off x="2560" y="7705"/>
              <a:ext cx="8056" cy="9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Q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I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Rt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=(0.6A)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×60Ω×300s=6480J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108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1265"/>
          <p:cNvSpPr txBox="1">
            <a:spLocks noChangeArrowheads="1"/>
          </p:cNvSpPr>
          <p:nvPr/>
        </p:nvSpPr>
        <p:spPr bwMode="auto">
          <a:xfrm>
            <a:off x="827584" y="622722"/>
            <a:ext cx="684076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根据电功公式和欧姆定律推导焦耳定律</a:t>
            </a:r>
            <a:r>
              <a:rPr lang="en-US" altLang="zh-CN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 </a:t>
            </a:r>
          </a:p>
        </p:txBody>
      </p:sp>
      <p:sp>
        <p:nvSpPr>
          <p:cNvPr id="11273" name="矩形 11272"/>
          <p:cNvSpPr>
            <a:spLocks noChangeArrowheads="1"/>
          </p:cNvSpPr>
          <p:nvPr/>
        </p:nvSpPr>
        <p:spPr bwMode="auto">
          <a:xfrm>
            <a:off x="755576" y="1416770"/>
            <a:ext cx="7056784" cy="2684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若电流做的功全部用来产生热量即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Q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 = 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 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</a:rPr>
              <a:t>因为：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= 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UIt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 </a:t>
            </a:r>
            <a:endParaRPr lang="en-US" altLang="zh-CN" sz="2800" b="1" smtClean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根据欧姆定律：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IR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所以，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= 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UIt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= 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</a:t>
            </a:r>
            <a:r>
              <a:rPr lang="en-US" altLang="zh-CN" sz="2800" b="1" i="1" baseline="300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Rt</a:t>
            </a:r>
          </a:p>
        </p:txBody>
      </p:sp>
    </p:spTree>
    <p:extLst>
      <p:ext uri="{BB962C8B-B14F-4D97-AF65-F5344CB8AC3E}">
        <p14:creationId xmlns:p14="http://schemas.microsoft.com/office/powerpoint/2010/main" val="40574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899592" y="2066447"/>
            <a:ext cx="74676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非纯电阻电路：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总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＞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  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总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＝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UIt 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外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＋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11560" y="2932681"/>
            <a:ext cx="8070850" cy="1596869"/>
            <a:chOff x="845" y="5032"/>
            <a:chExt cx="12710" cy="3351"/>
          </a:xfrm>
        </p:grpSpPr>
        <p:sp>
          <p:nvSpPr>
            <p:cNvPr id="20488" name="矩形 11268"/>
            <p:cNvSpPr>
              <a:spLocks noChangeArrowheads="1"/>
            </p:cNvSpPr>
            <p:nvPr/>
          </p:nvSpPr>
          <p:spPr bwMode="auto">
            <a:xfrm>
              <a:off x="845" y="5032"/>
              <a:ext cx="12710" cy="3351"/>
            </a:xfrm>
            <a:prstGeom prst="rect">
              <a:avLst/>
            </a:prstGeom>
            <a:solidFill>
              <a:srgbClr val="D6F5F5"/>
            </a:solidFill>
            <a:ln w="38100">
              <a:solidFill>
                <a:schemeClr val="accent1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        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焦耳定律适用于任何用电器的热量计算</a:t>
              </a: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，对只存在电流热效应的电路也可用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Q 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W 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 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UIt 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 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Pt 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来计算热量。</a:t>
              </a: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1392" y="5941"/>
              <a:ext cx="1353" cy="1577"/>
              <a:chOff x="5532" y="5931"/>
              <a:chExt cx="1356" cy="1578"/>
            </a:xfrm>
          </p:grpSpPr>
          <p:sp>
            <p:nvSpPr>
              <p:cNvPr id="20490" name="文本框 3"/>
              <p:cNvSpPr txBox="1">
                <a:spLocks noChangeArrowheads="1"/>
              </p:cNvSpPr>
              <p:nvPr/>
            </p:nvSpPr>
            <p:spPr bwMode="auto">
              <a:xfrm>
                <a:off x="5647" y="5931"/>
                <a:ext cx="805" cy="9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U</a:t>
                </a:r>
                <a:r>
                  <a:rPr lang="en-US" altLang="zh-CN" sz="2400" b="1" baseline="3000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20491" name="文本框 4"/>
              <p:cNvSpPr txBox="1">
                <a:spLocks noChangeArrowheads="1"/>
              </p:cNvSpPr>
              <p:nvPr/>
            </p:nvSpPr>
            <p:spPr bwMode="auto">
              <a:xfrm>
                <a:off x="5647" y="6537"/>
                <a:ext cx="445" cy="9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</a:rPr>
                  <a:t>R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H="1">
                <a:off x="5532" y="6689"/>
                <a:ext cx="859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93" name="文本框 4"/>
              <p:cNvSpPr txBox="1">
                <a:spLocks noChangeArrowheads="1"/>
              </p:cNvSpPr>
              <p:nvPr/>
            </p:nvSpPr>
            <p:spPr bwMode="auto">
              <a:xfrm>
                <a:off x="6443" y="6083"/>
                <a:ext cx="445" cy="11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i="1">
                    <a:solidFill>
                      <a:srgbClr val="FF0000"/>
                    </a:solidFill>
                    <a:latin typeface="Times New Roman" pitchFamily="18" charset="0"/>
                  </a:rPr>
                  <a:t>t</a:t>
                </a:r>
              </a:p>
            </p:txBody>
          </p:sp>
        </p:grpSp>
      </p:grpSp>
      <p:grpSp>
        <p:nvGrpSpPr>
          <p:cNvPr id="4" name="组合 2"/>
          <p:cNvGrpSpPr/>
          <p:nvPr/>
        </p:nvGrpSpPr>
        <p:grpSpPr>
          <a:xfrm>
            <a:off x="971601" y="983653"/>
            <a:ext cx="6354767" cy="883921"/>
            <a:chOff x="1580" y="7340"/>
            <a:chExt cx="10007" cy="1856"/>
          </a:xfrm>
        </p:grpSpPr>
        <p:sp>
          <p:nvSpPr>
            <p:cNvPr id="20496" name="文本框 11266"/>
            <p:cNvSpPr txBox="1">
              <a:spLocks noChangeArrowheads="1"/>
            </p:cNvSpPr>
            <p:nvPr/>
          </p:nvSpPr>
          <p:spPr bwMode="auto">
            <a:xfrm>
              <a:off x="1580" y="7770"/>
              <a:ext cx="10007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600">
                  <a:latin typeface="Times New Roman" pitchFamily="18" charset="0"/>
                  <a:ea typeface="黑体" pitchFamily="49" charset="-122"/>
                </a:rPr>
                <a:t>纯电阻电路：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W</a:t>
              </a:r>
              <a:r>
                <a:rPr lang="zh-CN" altLang="en-US" sz="2600" b="1" baseline="-25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总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Q</a:t>
              </a:r>
              <a:r>
                <a:rPr lang="zh-CN" altLang="en-US" sz="2600" b="1" baseline="-25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放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Pt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UIt</a:t>
              </a: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           =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I</a:t>
              </a:r>
              <a:r>
                <a:rPr lang="en-US" altLang="zh-CN" sz="2600" b="1" i="1" baseline="30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en-US" altLang="zh-CN" sz="2600" b="1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Rt</a:t>
              </a:r>
            </a:p>
          </p:txBody>
        </p:sp>
        <p:grpSp>
          <p:nvGrpSpPr>
            <p:cNvPr id="5" name="组合 1"/>
            <p:cNvGrpSpPr/>
            <p:nvPr/>
          </p:nvGrpSpPr>
          <p:grpSpPr>
            <a:xfrm>
              <a:off x="8877" y="7340"/>
              <a:ext cx="1305" cy="1856"/>
              <a:chOff x="5418" y="5435"/>
              <a:chExt cx="1305" cy="1857"/>
            </a:xfrm>
          </p:grpSpPr>
          <p:sp>
            <p:nvSpPr>
              <p:cNvPr id="20498" name="文本框 3"/>
              <p:cNvSpPr txBox="1">
                <a:spLocks noChangeArrowheads="1"/>
              </p:cNvSpPr>
              <p:nvPr/>
            </p:nvSpPr>
            <p:spPr bwMode="auto">
              <a:xfrm>
                <a:off x="5516" y="5435"/>
                <a:ext cx="889" cy="11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i="1">
                    <a:solidFill>
                      <a:srgbClr val="FF0000"/>
                    </a:solidFill>
                    <a:latin typeface="Times New Roman" pitchFamily="18" charset="0"/>
                  </a:rPr>
                  <a:t>U</a:t>
                </a:r>
                <a:r>
                  <a:rPr lang="en-US" altLang="zh-CN" sz="2800" b="1" baseline="3000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20499" name="文本框 4"/>
              <p:cNvSpPr txBox="1">
                <a:spLocks noChangeArrowheads="1"/>
              </p:cNvSpPr>
              <p:nvPr/>
            </p:nvSpPr>
            <p:spPr bwMode="auto">
              <a:xfrm>
                <a:off x="5625" y="6190"/>
                <a:ext cx="445" cy="11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i="1">
                    <a:solidFill>
                      <a:srgbClr val="FF0000"/>
                    </a:solidFill>
                    <a:latin typeface="Times New Roman" pitchFamily="18" charset="0"/>
                  </a:rPr>
                  <a:t>R</a:t>
                </a: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 flipH="1">
                <a:off x="5418" y="6378"/>
                <a:ext cx="86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01" name="文本框 4"/>
              <p:cNvSpPr txBox="1">
                <a:spLocks noChangeArrowheads="1"/>
              </p:cNvSpPr>
              <p:nvPr/>
            </p:nvSpPr>
            <p:spPr bwMode="auto">
              <a:xfrm>
                <a:off x="6278" y="5864"/>
                <a:ext cx="445" cy="11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i="1">
                    <a:solidFill>
                      <a:srgbClr val="FF0000"/>
                    </a:solidFill>
                    <a:latin typeface="Times New Roman" pitchFamily="18" charset="0"/>
                  </a:rPr>
                  <a:t>t</a:t>
                </a:r>
              </a:p>
            </p:txBody>
          </p:sp>
        </p:grpSp>
      </p:grpSp>
      <p:grpSp>
        <p:nvGrpSpPr>
          <p:cNvPr id="24" name="组合 3"/>
          <p:cNvGrpSpPr/>
          <p:nvPr/>
        </p:nvGrpSpPr>
        <p:grpSpPr>
          <a:xfrm>
            <a:off x="611560" y="406163"/>
            <a:ext cx="1727840" cy="505458"/>
            <a:chOff x="1076" y="2071"/>
            <a:chExt cx="2720" cy="1062"/>
          </a:xfrm>
        </p:grpSpPr>
        <p:sp>
          <p:nvSpPr>
            <p:cNvPr id="25" name="流程图: 文档 24"/>
            <p:cNvSpPr/>
            <p:nvPr/>
          </p:nvSpPr>
          <p:spPr>
            <a:xfrm>
              <a:off x="1076" y="2071"/>
              <a:ext cx="2632" cy="106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26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01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611561" y="1272398"/>
            <a:ext cx="41777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电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流热效应与电阻关系</a:t>
            </a:r>
          </a:p>
        </p:txBody>
      </p:sp>
      <p:sp>
        <p:nvSpPr>
          <p:cNvPr id="21506" name="Text Box 6"/>
          <p:cNvSpPr txBox="1">
            <a:spLocks noChangeArrowheads="1"/>
          </p:cNvSpPr>
          <p:nvPr/>
        </p:nvSpPr>
        <p:spPr bwMode="auto">
          <a:xfrm>
            <a:off x="539552" y="2210819"/>
            <a:ext cx="8424936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6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在串联电路中，由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P=UI</a:t>
            </a:r>
            <a:r>
              <a:rPr lang="zh-CN" altLang="en-US" sz="2600" i="1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U=IR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，可以得出</a:t>
            </a:r>
            <a:r>
              <a:rPr lang="en-US" altLang="zh-CN" sz="2600" i="1" smtClean="0">
                <a:latin typeface="黑体" pitchFamily="49" charset="-122"/>
                <a:ea typeface="黑体" pitchFamily="49" charset="-122"/>
              </a:rPr>
              <a:t>P </a:t>
            </a: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600" u="sng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467544" y="3077053"/>
            <a:ext cx="8262938" cy="1295862"/>
          </a:xfrm>
          <a:prstGeom prst="rect">
            <a:avLst/>
          </a:prstGeom>
          <a:solidFill>
            <a:srgbClr val="D6F5F5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>
                <a:latin typeface="黑体" pitchFamily="49" charset="-122"/>
                <a:ea typeface="黑体" pitchFamily="49" charset="-122"/>
              </a:rPr>
              <a:t>这个式子表明：电流相等时，在一定时间内，导体产生的热量跟电阻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成</a:t>
            </a:r>
            <a:r>
              <a:rPr lang="zh-CN" altLang="en-US" sz="2600" u="sng" smtClean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7524328" y="2138633"/>
            <a:ext cx="67037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I²R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3491881" y="3726730"/>
            <a:ext cx="85151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正比</a:t>
            </a:r>
          </a:p>
        </p:txBody>
      </p:sp>
      <p:grpSp>
        <p:nvGrpSpPr>
          <p:cNvPr id="17" name="组合 3"/>
          <p:cNvGrpSpPr/>
          <p:nvPr/>
        </p:nvGrpSpPr>
        <p:grpSpPr>
          <a:xfrm>
            <a:off x="611560" y="478349"/>
            <a:ext cx="1727840" cy="505458"/>
            <a:chOff x="1076" y="2071"/>
            <a:chExt cx="2720" cy="1062"/>
          </a:xfrm>
        </p:grpSpPr>
        <p:sp>
          <p:nvSpPr>
            <p:cNvPr id="18" name="流程图: 文档 17"/>
            <p:cNvSpPr/>
            <p:nvPr/>
          </p:nvSpPr>
          <p:spPr>
            <a:xfrm>
              <a:off x="1076" y="2071"/>
              <a:ext cx="2632" cy="106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9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分析与论证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643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5" grpId="0"/>
      <p:bldP spid="440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539552" y="2355192"/>
            <a:ext cx="7856638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在并联电路中，由</a:t>
            </a:r>
            <a:r>
              <a:rPr lang="en-US" altLang="zh-CN" sz="2600" i="1">
                <a:latin typeface="Times New Roman" pitchFamily="18" charset="0"/>
                <a:ea typeface="黑体" pitchFamily="49" charset="-122"/>
              </a:rPr>
              <a:t>P=UI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，     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， 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 可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以得出</a:t>
            </a:r>
            <a:r>
              <a:rPr lang="en-US" altLang="zh-CN" sz="260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u="sng"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graphicFrame>
        <p:nvGraphicFramePr>
          <p:cNvPr id="21509" name="Object 9"/>
          <p:cNvGraphicFramePr>
            <a:graphicFrameLocks noChangeAspect="1"/>
          </p:cNvGraphicFramePr>
          <p:nvPr/>
        </p:nvGraphicFramePr>
        <p:xfrm>
          <a:off x="4499992" y="2283005"/>
          <a:ext cx="8699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9992" y="2283005"/>
                        <a:ext cx="869950" cy="619125"/>
                      </a:xfrm>
                      <a:prstGeom prst="rect">
                        <a:avLst/>
                      </a:prstGeom>
                      <a:solidFill>
                        <a:prstClr val="black"/>
                      </a:solidFill>
                      <a:ln w="12700">
                        <a:solidFill>
                          <a:prstClr val="white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11"/>
          <p:cNvSpPr txBox="1">
            <a:spLocks noChangeArrowheads="1"/>
          </p:cNvSpPr>
          <p:nvPr/>
        </p:nvSpPr>
        <p:spPr bwMode="auto">
          <a:xfrm>
            <a:off x="467544" y="3293613"/>
            <a:ext cx="8193088" cy="1292662"/>
          </a:xfrm>
          <a:prstGeom prst="rect">
            <a:avLst/>
          </a:prstGeom>
          <a:solidFill>
            <a:srgbClr val="D6F5F5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 这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个式子表明：电压相等时，在一定时间内，导体产生的热量跟电阻成</a:t>
            </a:r>
            <a:r>
              <a:rPr lang="zh-CN" altLang="en-US" sz="2600" u="sng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600" u="sng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3851921" y="3943289"/>
            <a:ext cx="85151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反比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08304" y="1994260"/>
            <a:ext cx="746760" cy="895800"/>
            <a:chOff x="5547" y="5495"/>
            <a:chExt cx="1176" cy="1882"/>
          </a:xfrm>
        </p:grpSpPr>
        <p:sp>
          <p:nvSpPr>
            <p:cNvPr id="21515" name="文本框 3"/>
            <p:cNvSpPr txBox="1">
              <a:spLocks noChangeArrowheads="1"/>
            </p:cNvSpPr>
            <p:nvPr/>
          </p:nvSpPr>
          <p:spPr bwMode="auto">
            <a:xfrm>
              <a:off x="5547" y="5495"/>
              <a:ext cx="803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U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1516" name="文本框 4"/>
            <p:cNvSpPr txBox="1">
              <a:spLocks noChangeArrowheads="1"/>
            </p:cNvSpPr>
            <p:nvPr/>
          </p:nvSpPr>
          <p:spPr bwMode="auto">
            <a:xfrm>
              <a:off x="5660" y="6405"/>
              <a:ext cx="445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5547" y="6405"/>
              <a:ext cx="86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18" name="文本框 4"/>
            <p:cNvSpPr txBox="1">
              <a:spLocks noChangeArrowheads="1"/>
            </p:cNvSpPr>
            <p:nvPr/>
          </p:nvSpPr>
          <p:spPr bwMode="auto">
            <a:xfrm>
              <a:off x="6278" y="5864"/>
              <a:ext cx="445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en-US" altLang="zh-CN" sz="2400" b="1" i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11561" y="1344584"/>
            <a:ext cx="41777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电</a:t>
            </a: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流热效应与电阻关系</a:t>
            </a:r>
          </a:p>
        </p:txBody>
      </p:sp>
      <p:grpSp>
        <p:nvGrpSpPr>
          <p:cNvPr id="17" name="组合 3"/>
          <p:cNvGrpSpPr/>
          <p:nvPr/>
        </p:nvGrpSpPr>
        <p:grpSpPr>
          <a:xfrm>
            <a:off x="611560" y="478349"/>
            <a:ext cx="1727840" cy="505458"/>
            <a:chOff x="1076" y="2071"/>
            <a:chExt cx="2720" cy="1062"/>
          </a:xfrm>
        </p:grpSpPr>
        <p:sp>
          <p:nvSpPr>
            <p:cNvPr id="18" name="流程图: 文档 17"/>
            <p:cNvSpPr/>
            <p:nvPr/>
          </p:nvSpPr>
          <p:spPr>
            <a:xfrm>
              <a:off x="1076" y="2071"/>
              <a:ext cx="2632" cy="106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9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分析与论证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098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395536" y="622721"/>
            <a:ext cx="8280920" cy="2499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黑体" pitchFamily="49" charset="-122"/>
                <a:ea typeface="黑体" pitchFamily="49" charset="-122"/>
              </a:rPr>
              <a:t>    小明的爸爸出门前嘱咐他好好写作业，不要看电视。爸爸回来时看到他在认真写作业，电视机也没打开，很高兴，可是用手一摸电视机的后盖就发现，小明刚看过电视。你知道他爸爸是根据什么判断的吗？</a:t>
            </a:r>
          </a:p>
        </p:txBody>
      </p:sp>
      <p:pic>
        <p:nvPicPr>
          <p:cNvPr id="7" name="Picture 20" descr="res04_attpic_brie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15817" y="3221427"/>
            <a:ext cx="2750071" cy="16290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28393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395537" y="406163"/>
            <a:ext cx="8366125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例</a:t>
            </a:r>
            <a:r>
              <a:rPr lang="en-US" altLang="zh-CN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某电动机上标有“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220V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2A”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它的线圈电阻为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5 Ω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，当它正常工作一分钟后，消耗的电能为多少？线圈中产生的热量为多少？如没有其他能量的损失，则得到多少的机械能？</a:t>
            </a:r>
          </a:p>
        </p:txBody>
      </p:sp>
      <p:sp>
        <p:nvSpPr>
          <p:cNvPr id="25605" name="文本框 25604"/>
          <p:cNvSpPr txBox="1">
            <a:spLocks noChangeArrowheads="1"/>
          </p:cNvSpPr>
          <p:nvPr/>
        </p:nvSpPr>
        <p:spPr bwMode="auto">
          <a:xfrm>
            <a:off x="755577" y="2138633"/>
            <a:ext cx="6604693" cy="8947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解：消耗的电能为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:</a:t>
            </a:r>
          </a:p>
          <a:p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           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总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UIt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=220V×2A×60s=26400J</a:t>
            </a:r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1403648" y="3077054"/>
            <a:ext cx="5599610" cy="8947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线圈中产生的热量为：</a:t>
            </a:r>
          </a:p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   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</a:t>
            </a:r>
            <a:r>
              <a:rPr lang="en-US" altLang="zh-CN" sz="2600" b="1" i="1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Rt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=(2A)</a:t>
            </a:r>
            <a:r>
              <a:rPr lang="en-US" altLang="zh-CN" sz="2600" b="1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×5 Ω×60s=120J </a:t>
            </a: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1475657" y="4015475"/>
            <a:ext cx="6373861" cy="8947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得到的机械能为：</a:t>
            </a:r>
          </a:p>
          <a:p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    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机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总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－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=26400J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－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120J=25200J</a:t>
            </a:r>
            <a:endParaRPr lang="en-US" altLang="zh-CN" sz="2600" b="1" baseline="-250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259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46"/>
          <a:stretch>
            <a:fillRect/>
          </a:stretch>
        </p:blipFill>
        <p:spPr bwMode="auto">
          <a:xfrm>
            <a:off x="4289427" y="844154"/>
            <a:ext cx="4321175" cy="20240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59" name="Rectangle 5"/>
          <p:cNvSpPr/>
          <p:nvPr/>
        </p:nvSpPr>
        <p:spPr>
          <a:xfrm>
            <a:off x="683568" y="1128025"/>
            <a:ext cx="2808288" cy="524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1.</a:t>
            </a:r>
            <a:r>
              <a:rPr lang="zh-CN" altLang="en-US" sz="28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电热的利用</a:t>
            </a:r>
            <a:endParaRPr lang="zh-CN" altLang="en-US" sz="2800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60" name="Picture 19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9553" y="1994260"/>
            <a:ext cx="3203575" cy="1964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1" name="Rectangle 14"/>
          <p:cNvSpPr>
            <a:spLocks noChangeArrowheads="1"/>
          </p:cNvSpPr>
          <p:nvPr/>
        </p:nvSpPr>
        <p:spPr bwMode="auto">
          <a:xfrm>
            <a:off x="467544" y="4232034"/>
            <a:ext cx="33845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利用电热孵化器孵小鸡</a:t>
            </a:r>
          </a:p>
        </p:txBody>
      </p:sp>
      <p:sp>
        <p:nvSpPr>
          <p:cNvPr id="19462" name="Rectangle 15"/>
          <p:cNvSpPr>
            <a:spLocks noChangeArrowheads="1"/>
          </p:cNvSpPr>
          <p:nvPr/>
        </p:nvSpPr>
        <p:spPr bwMode="auto">
          <a:xfrm>
            <a:off x="5796136" y="2932682"/>
            <a:ext cx="19240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用来加热</a:t>
            </a:r>
          </a:p>
        </p:txBody>
      </p:sp>
      <p:sp>
        <p:nvSpPr>
          <p:cNvPr id="19463" name="Rectangle 4"/>
          <p:cNvSpPr>
            <a:spLocks noChangeArrowheads="1"/>
          </p:cNvSpPr>
          <p:nvPr/>
        </p:nvSpPr>
        <p:spPr bwMode="auto">
          <a:xfrm>
            <a:off x="4139952" y="3437985"/>
            <a:ext cx="4567238" cy="1480985"/>
          </a:xfrm>
          <a:prstGeom prst="rect">
            <a:avLst/>
          </a:prstGeom>
          <a:solidFill>
            <a:srgbClr val="D6F5F5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  电热器的优点：清洁卫生，没有环境污染，热效率高，还可以方便地控制和调节温度。</a:t>
            </a:r>
          </a:p>
        </p:txBody>
      </p:sp>
      <p:sp>
        <p:nvSpPr>
          <p:cNvPr id="15" name="文本框 6151"/>
          <p:cNvSpPr txBox="1">
            <a:spLocks noChangeArrowheads="1"/>
          </p:cNvSpPr>
          <p:nvPr/>
        </p:nvSpPr>
        <p:spPr bwMode="auto">
          <a:xfrm>
            <a:off x="611560" y="333977"/>
            <a:ext cx="485261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三、电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流热效应的利用和危害</a:t>
            </a:r>
          </a:p>
        </p:txBody>
      </p:sp>
    </p:spTree>
    <p:extLst>
      <p:ext uri="{BB962C8B-B14F-4D97-AF65-F5344CB8AC3E}">
        <p14:creationId xmlns:p14="http://schemas.microsoft.com/office/powerpoint/2010/main" val="50305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/>
      <p:bldP spid="194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94381216402&amp;di=6a7647d56ea2b6d7cdd974f4cdbf86b1&amp;imgtype=0&amp;src=http%3A%2F%2Fimg4.imgtn.bdimg.com%2Fit%2Fu%3D3902064259%2C3382281660%26fm%3D214%26gp%3D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5576" y="2355191"/>
            <a:ext cx="3849796" cy="2475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323528" y="983653"/>
            <a:ext cx="8424936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很多情况下我们并不希望用电器的温度过高。如：电视机的后盖有很多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孔；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电脑运行时要用微型风扇及时散热等等。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20073" y="2427377"/>
            <a:ext cx="3095625" cy="2303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59" name="Rectangle 5"/>
          <p:cNvSpPr/>
          <p:nvPr/>
        </p:nvSpPr>
        <p:spPr>
          <a:xfrm>
            <a:off x="395536" y="406163"/>
            <a:ext cx="2808288" cy="524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2.</a:t>
            </a:r>
            <a:r>
              <a:rPr lang="zh-CN" altLang="en-US" sz="28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电热的危害</a:t>
            </a:r>
            <a:endParaRPr lang="zh-CN" altLang="en-US" sz="2800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82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128025"/>
            <a:ext cx="8424862" cy="28152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电流的热效应有时对我们有益，我们利用它；有时对我们有害，需要减少电流导致的发热，或者尽快把发出的热散发掉。</a:t>
            </a:r>
            <a:r>
              <a:rPr lang="en-US" altLang="zh-CN" sz="24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）列举两个生活或者生产中利用电流热效应的实例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）列举两个生活和生产中为防止电流热效应产生危害而采取的措施</a:t>
            </a:r>
            <a:endParaRPr lang="zh-CN" altLang="en-US" sz="24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187624" y="2571750"/>
            <a:ext cx="572464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电热毯、电烙铁、电饭锅、电热孵化器等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35014" y="3289698"/>
            <a:ext cx="18473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187625" y="4087661"/>
            <a:ext cx="7267575" cy="833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电脑主机有风扇散热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电视机上的散热窗、电动机外壳有许多散热片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>
          <a:xfrm>
            <a:off x="611560" y="406163"/>
            <a:ext cx="1727840" cy="505458"/>
            <a:chOff x="1076" y="2071"/>
            <a:chExt cx="2720" cy="1062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106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noProof="1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2101"/>
              <a:ext cx="2720" cy="9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交流与讨论</a:t>
              </a:r>
              <a:endParaRPr lang="zh-CN" altLang="en-US" sz="24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536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/>
      <p:bldP spid="286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3"/>
          <p:cNvSpPr txBox="1">
            <a:spLocks noChangeArrowheads="1"/>
          </p:cNvSpPr>
          <p:nvPr/>
        </p:nvSpPr>
        <p:spPr bwMode="auto">
          <a:xfrm>
            <a:off x="473077" y="1916907"/>
            <a:ext cx="1069975" cy="833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焦耳定律</a:t>
            </a:r>
          </a:p>
        </p:txBody>
      </p:sp>
      <p:sp>
        <p:nvSpPr>
          <p:cNvPr id="30723" name="文本框 14"/>
          <p:cNvSpPr txBox="1">
            <a:spLocks noChangeArrowheads="1"/>
          </p:cNvSpPr>
          <p:nvPr/>
        </p:nvSpPr>
        <p:spPr bwMode="auto">
          <a:xfrm>
            <a:off x="1819275" y="1128713"/>
            <a:ext cx="1225550" cy="10181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电流的热效应</a:t>
            </a:r>
          </a:p>
        </p:txBody>
      </p:sp>
      <p:sp>
        <p:nvSpPr>
          <p:cNvPr id="30724" name="文本框 15"/>
          <p:cNvSpPr txBox="1">
            <a:spLocks noChangeArrowheads="1"/>
          </p:cNvSpPr>
          <p:nvPr/>
        </p:nvSpPr>
        <p:spPr bwMode="auto">
          <a:xfrm>
            <a:off x="1762125" y="3249216"/>
            <a:ext cx="14160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焦耳定律</a:t>
            </a:r>
          </a:p>
        </p:txBody>
      </p:sp>
      <p:sp>
        <p:nvSpPr>
          <p:cNvPr id="30725" name="文本框 17"/>
          <p:cNvSpPr txBox="1">
            <a:spLocks noChangeArrowheads="1"/>
          </p:cNvSpPr>
          <p:nvPr/>
        </p:nvSpPr>
        <p:spPr bwMode="auto">
          <a:xfrm>
            <a:off x="3563888" y="911467"/>
            <a:ext cx="51117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特征：电流通过导体会发热</a:t>
            </a:r>
          </a:p>
        </p:txBody>
      </p:sp>
      <p:sp>
        <p:nvSpPr>
          <p:cNvPr id="30726" name="文本框 19"/>
          <p:cNvSpPr txBox="1">
            <a:spLocks noChangeArrowheads="1"/>
          </p:cNvSpPr>
          <p:nvPr/>
        </p:nvSpPr>
        <p:spPr bwMode="auto">
          <a:xfrm>
            <a:off x="3635896" y="1561143"/>
            <a:ext cx="51117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探究电流热效应跟哪些因素有关</a:t>
            </a:r>
          </a:p>
        </p:txBody>
      </p:sp>
      <p:sp>
        <p:nvSpPr>
          <p:cNvPr id="30727" name="文本框 21"/>
          <p:cNvSpPr txBox="1">
            <a:spLocks noChangeArrowheads="1"/>
          </p:cNvSpPr>
          <p:nvPr/>
        </p:nvSpPr>
        <p:spPr bwMode="auto">
          <a:xfrm>
            <a:off x="3563888" y="1994260"/>
            <a:ext cx="523272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表述：电流通过导体产生的热量跟电流的平方成正比，跟导体的电阻成正比，跟通电时间成正比。</a:t>
            </a:r>
          </a:p>
        </p:txBody>
      </p:sp>
      <p:sp>
        <p:nvSpPr>
          <p:cNvPr id="30728" name="文本框 23"/>
          <p:cNvSpPr txBox="1">
            <a:spLocks noChangeArrowheads="1"/>
          </p:cNvSpPr>
          <p:nvPr/>
        </p:nvSpPr>
        <p:spPr bwMode="auto">
          <a:xfrm>
            <a:off x="3563888" y="3798916"/>
            <a:ext cx="29924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公式：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Q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I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Rt </a:t>
            </a:r>
          </a:p>
        </p:txBody>
      </p:sp>
      <p:sp>
        <p:nvSpPr>
          <p:cNvPr id="30729" name="文本框 24"/>
          <p:cNvSpPr txBox="1">
            <a:spLocks noChangeArrowheads="1"/>
          </p:cNvSpPr>
          <p:nvPr/>
        </p:nvSpPr>
        <p:spPr bwMode="auto">
          <a:xfrm>
            <a:off x="3491880" y="4304220"/>
            <a:ext cx="37925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  <a:ea typeface="黑体" pitchFamily="49" charset="-122"/>
                <a:sym typeface="宋体" pitchFamily="2" charset="-122"/>
              </a:rPr>
              <a:t> </a:t>
            </a:r>
            <a:r>
              <a:rPr lang="en-US" altLang="zh-CN" sz="2400" i="1">
                <a:latin typeface="Times New Roman" pitchFamily="18" charset="0"/>
                <a:ea typeface="黑体" pitchFamily="49" charset="-122"/>
                <a:sym typeface="宋体" pitchFamily="2" charset="-122"/>
              </a:rPr>
              <a:t>Q </a:t>
            </a:r>
            <a:r>
              <a:rPr lang="en-US" altLang="zh-CN" sz="2400">
                <a:latin typeface="Times New Roman" pitchFamily="18" charset="0"/>
                <a:ea typeface="黑体" pitchFamily="49" charset="-122"/>
                <a:sym typeface="宋体" pitchFamily="2" charset="-122"/>
              </a:rPr>
              <a:t>=</a:t>
            </a:r>
            <a:r>
              <a:rPr lang="en-US" altLang="zh-CN" sz="2400" i="1">
                <a:latin typeface="Times New Roman" pitchFamily="18" charset="0"/>
                <a:ea typeface="黑体" pitchFamily="49" charset="-122"/>
                <a:sym typeface="宋体" pitchFamily="2" charset="-122"/>
              </a:rPr>
              <a:t> I</a:t>
            </a:r>
            <a:r>
              <a:rPr lang="en-US" altLang="zh-CN" sz="2400" baseline="30000">
                <a:latin typeface="Times New Roman" pitchFamily="18" charset="0"/>
                <a:ea typeface="黑体" pitchFamily="49" charset="-122"/>
                <a:sym typeface="宋体" pitchFamily="2" charset="-122"/>
              </a:rPr>
              <a:t>2</a:t>
            </a:r>
            <a:r>
              <a:rPr lang="en-US" altLang="zh-CN" sz="2400" i="1">
                <a:latin typeface="Times New Roman" pitchFamily="18" charset="0"/>
                <a:ea typeface="黑体" pitchFamily="49" charset="-122"/>
                <a:sym typeface="宋体" pitchFamily="2" charset="-122"/>
              </a:rPr>
              <a:t>Rt </a:t>
            </a:r>
            <a:r>
              <a:rPr lang="zh-CN" altLang="en-US" sz="2400">
                <a:latin typeface="Times New Roman" pitchFamily="18" charset="0"/>
                <a:ea typeface="黑体" pitchFamily="49" charset="-122"/>
                <a:sym typeface="宋体" pitchFamily="2" charset="-122"/>
              </a:rPr>
              <a:t>的推导公式的应用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3131841" y="983653"/>
            <a:ext cx="385713" cy="101060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3106740" y="2283005"/>
            <a:ext cx="385141" cy="223777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1303340" y="1540670"/>
            <a:ext cx="458787" cy="193119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37268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charset="-122"/>
                <a:ea typeface="微软雅黑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95536" y="112802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smtClean="0"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下列用电器工作时，将电能全部转化为内能的是（　　）</a:t>
            </a:r>
            <a:endParaRPr lang="zh-CN" altLang="en-US" sz="2400" smtClean="0"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61" descr="http://img.jyeoo.net/quiz/images/201706/153/ae2f629c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576" y="2283005"/>
            <a:ext cx="819150" cy="1126732"/>
          </a:xfrm>
          <a:prstGeom prst="rect">
            <a:avLst/>
          </a:prstGeom>
          <a:noFill/>
        </p:spPr>
      </p:pic>
      <p:pic>
        <p:nvPicPr>
          <p:cNvPr id="12" name="图片 62" descr="http://img.jyeoo.net/quiz/images/201706/153/ae42c682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27784" y="2355192"/>
            <a:ext cx="864096" cy="1067685"/>
          </a:xfrm>
          <a:prstGeom prst="rect">
            <a:avLst/>
          </a:prstGeom>
          <a:noFill/>
        </p:spPr>
      </p:pic>
      <p:pic>
        <p:nvPicPr>
          <p:cNvPr id="13" name="图片 63" descr="IMG_258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99993" y="2571750"/>
            <a:ext cx="1095903" cy="794049"/>
          </a:xfrm>
          <a:prstGeom prst="rect">
            <a:avLst/>
          </a:prstGeom>
          <a:noFill/>
        </p:spPr>
      </p:pic>
      <p:pic>
        <p:nvPicPr>
          <p:cNvPr id="14" name="图片 65" descr="IMG_259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516216" y="2499564"/>
            <a:ext cx="1390650" cy="830726"/>
          </a:xfrm>
          <a:prstGeom prst="rect">
            <a:avLst/>
          </a:prstGeom>
          <a:noFill/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39552" y="3582358"/>
            <a:ext cx="7596336" cy="401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57550" algn="l"/>
              </a:tabLst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A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．电风扇           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．电水壶              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C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．电视机              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．微波炉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596336" y="1272398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895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63688" y="2138633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839280"/>
            <a:ext cx="8280920" cy="310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smtClean="0">
                <a:latin typeface="+mn-ea"/>
              </a:rPr>
              <a:t>2.</a:t>
            </a:r>
            <a:r>
              <a:rPr lang="zh-CN" altLang="en-US" sz="2600" smtClean="0">
                <a:latin typeface="+mn-ea"/>
              </a:rPr>
              <a:t>现有甲、乙两个电炉子，已知电炉电阻</a:t>
            </a:r>
            <a:r>
              <a:rPr lang="en-US" altLang="zh-CN" sz="2600" i="1" smtClean="0">
                <a:latin typeface="+mn-ea"/>
              </a:rPr>
              <a:t>R</a:t>
            </a:r>
            <a:r>
              <a:rPr lang="en-US" altLang="zh-CN" sz="2600" baseline="-25000" smtClean="0">
                <a:latin typeface="+mn-ea"/>
              </a:rPr>
              <a:t>1</a:t>
            </a:r>
            <a:r>
              <a:rPr lang="zh-CN" altLang="en-US" sz="2600" smtClean="0">
                <a:latin typeface="+mn-ea"/>
              </a:rPr>
              <a:t>＞</a:t>
            </a:r>
            <a:r>
              <a:rPr lang="en-US" altLang="zh-CN" sz="2600" i="1" smtClean="0">
                <a:latin typeface="+mn-ea"/>
              </a:rPr>
              <a:t>R</a:t>
            </a:r>
            <a:r>
              <a:rPr lang="en-US" altLang="zh-CN" sz="2600" baseline="-25000" smtClean="0">
                <a:latin typeface="+mn-ea"/>
              </a:rPr>
              <a:t>2</a:t>
            </a:r>
            <a:r>
              <a:rPr lang="zh-CN" altLang="en-US" sz="2600" smtClean="0">
                <a:latin typeface="+mn-ea"/>
              </a:rPr>
              <a:t>，分别接入电源电压</a:t>
            </a:r>
            <a:r>
              <a:rPr lang="en-US" altLang="zh-CN" sz="2600" smtClean="0">
                <a:latin typeface="+mn-ea"/>
              </a:rPr>
              <a:t>220V</a:t>
            </a:r>
            <a:r>
              <a:rPr lang="zh-CN" altLang="en-US" sz="2600" smtClean="0">
                <a:latin typeface="+mn-ea"/>
              </a:rPr>
              <a:t>的电路中，相同时间内，它们发热情</a:t>
            </a:r>
            <a:endParaRPr lang="en-US" altLang="zh-CN" sz="2600" smtClean="0">
              <a:latin typeface="+mn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smtClean="0">
                <a:latin typeface="+mn-ea"/>
              </a:rPr>
              <a:t>况是（     ）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smtClean="0">
                <a:latin typeface="+mn-ea"/>
              </a:rPr>
              <a:t>  A.</a:t>
            </a:r>
            <a:r>
              <a:rPr lang="zh-CN" altLang="en-US" sz="2600" smtClean="0">
                <a:latin typeface="+mn-ea"/>
              </a:rPr>
              <a:t>甲放热多     </a:t>
            </a:r>
            <a:r>
              <a:rPr lang="en-US" altLang="zh-CN" sz="2600" smtClean="0">
                <a:latin typeface="+mn-ea"/>
              </a:rPr>
              <a:t>B.</a:t>
            </a:r>
            <a:r>
              <a:rPr lang="zh-CN" altLang="en-US" sz="2600" smtClean="0">
                <a:latin typeface="+mn-ea"/>
              </a:rPr>
              <a:t>乙放热多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smtClean="0">
                <a:latin typeface="+mn-ea"/>
              </a:rPr>
              <a:t>  </a:t>
            </a:r>
            <a:r>
              <a:rPr lang="en-US" altLang="zh-CN" sz="2600" smtClean="0">
                <a:latin typeface="+mn-ea"/>
              </a:rPr>
              <a:t>C.</a:t>
            </a:r>
            <a:r>
              <a:rPr lang="zh-CN" altLang="en-US" sz="2600" smtClean="0">
                <a:latin typeface="+mn-ea"/>
              </a:rPr>
              <a:t>同样多       </a:t>
            </a:r>
            <a:r>
              <a:rPr lang="en-US" altLang="zh-CN" sz="2600" smtClean="0">
                <a:latin typeface="+mn-ea"/>
              </a:rPr>
              <a:t>D.</a:t>
            </a:r>
            <a:r>
              <a:rPr lang="zh-CN" altLang="en-US" sz="2600" smtClean="0">
                <a:latin typeface="+mn-ea"/>
              </a:rPr>
              <a:t>无法判断</a:t>
            </a:r>
          </a:p>
        </p:txBody>
      </p:sp>
    </p:spTree>
    <p:extLst>
      <p:ext uri="{BB962C8B-B14F-4D97-AF65-F5344CB8AC3E}">
        <p14:creationId xmlns:p14="http://schemas.microsoft.com/office/powerpoint/2010/main" val="196188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123729" y="2643937"/>
            <a:ext cx="46831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694908"/>
            <a:ext cx="8280920" cy="370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smtClean="0">
                <a:latin typeface="+mn-ea"/>
              </a:rPr>
              <a:t>3.</a:t>
            </a:r>
            <a:r>
              <a:rPr lang="zh-CN" altLang="en-US" sz="2600" smtClean="0">
                <a:latin typeface="+mn-ea"/>
              </a:rPr>
              <a:t>将一台“</a:t>
            </a:r>
            <a:r>
              <a:rPr lang="en-US" altLang="zh-CN" sz="2600" smtClean="0">
                <a:latin typeface="+mn-ea"/>
              </a:rPr>
              <a:t>220V  100W”</a:t>
            </a:r>
            <a:r>
              <a:rPr lang="zh-CN" altLang="en-US" sz="2600" smtClean="0">
                <a:latin typeface="+mn-ea"/>
              </a:rPr>
              <a:t>的电风扇，一个”</a:t>
            </a:r>
            <a:r>
              <a:rPr lang="en-US" altLang="zh-CN" sz="2600" smtClean="0">
                <a:latin typeface="+mn-ea"/>
              </a:rPr>
              <a:t>220V  100W”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smtClean="0">
                <a:latin typeface="+mn-ea"/>
              </a:rPr>
              <a:t>的充电器，一把“</a:t>
            </a:r>
            <a:r>
              <a:rPr lang="en-US" altLang="zh-CN" sz="2600" smtClean="0">
                <a:latin typeface="+mn-ea"/>
              </a:rPr>
              <a:t>220V  100W”</a:t>
            </a:r>
            <a:r>
              <a:rPr lang="zh-CN" altLang="en-US" sz="2600" smtClean="0">
                <a:latin typeface="+mn-ea"/>
              </a:rPr>
              <a:t>的电烙铁分别接在</a:t>
            </a:r>
            <a:r>
              <a:rPr lang="en-US" altLang="zh-CN" sz="2600" smtClean="0">
                <a:latin typeface="+mn-ea"/>
              </a:rPr>
              <a:t>220V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smtClean="0">
                <a:latin typeface="+mn-ea"/>
              </a:rPr>
              <a:t>的电源上，在相同时间内，电流通过他们时发热功率最</a:t>
            </a:r>
            <a:endParaRPr lang="en-US" altLang="zh-CN" sz="2600" smtClean="0">
              <a:latin typeface="+mn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smtClean="0">
                <a:latin typeface="+mn-ea"/>
              </a:rPr>
              <a:t>大的是 （    ）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smtClean="0">
                <a:latin typeface="+mn-ea"/>
              </a:rPr>
              <a:t>  A.</a:t>
            </a:r>
            <a:r>
              <a:rPr lang="zh-CN" altLang="en-US" sz="2600" smtClean="0">
                <a:latin typeface="+mn-ea"/>
              </a:rPr>
              <a:t>电烙铁       </a:t>
            </a:r>
            <a:r>
              <a:rPr lang="en-US" altLang="zh-CN" sz="2600" smtClean="0">
                <a:latin typeface="+mn-ea"/>
              </a:rPr>
              <a:t>B.</a:t>
            </a:r>
            <a:r>
              <a:rPr lang="zh-CN" altLang="en-US" sz="2600" smtClean="0">
                <a:latin typeface="+mn-ea"/>
              </a:rPr>
              <a:t>充电器     </a:t>
            </a:r>
            <a:endParaRPr lang="en-US" altLang="zh-CN" sz="2600" smtClean="0">
              <a:latin typeface="+mn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smtClean="0">
                <a:latin typeface="+mn-ea"/>
              </a:rPr>
              <a:t>  C.</a:t>
            </a:r>
            <a:r>
              <a:rPr lang="zh-CN" altLang="en-US" sz="2600" smtClean="0">
                <a:latin typeface="+mn-ea"/>
              </a:rPr>
              <a:t>电风扇       </a:t>
            </a:r>
            <a:r>
              <a:rPr lang="en-US" altLang="zh-CN" sz="2600" smtClean="0">
                <a:latin typeface="+mn-ea"/>
              </a:rPr>
              <a:t>D.</a:t>
            </a:r>
            <a:r>
              <a:rPr lang="zh-CN" altLang="en-US" sz="2600" smtClean="0">
                <a:latin typeface="+mn-ea"/>
              </a:rPr>
              <a:t>一样多</a:t>
            </a:r>
          </a:p>
        </p:txBody>
      </p:sp>
    </p:spTree>
    <p:extLst>
      <p:ext uri="{BB962C8B-B14F-4D97-AF65-F5344CB8AC3E}">
        <p14:creationId xmlns:p14="http://schemas.microsoft.com/office/powerpoint/2010/main" val="138548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7544" y="550535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．（</a:t>
            </a:r>
            <a:r>
              <a:rPr lang="en-US" altLang="zh-CN" sz="2400" b="1" dirty="0" smtClean="0"/>
              <a:t>2021</a:t>
            </a:r>
            <a:r>
              <a:rPr lang="zh-CN" altLang="zh-CN" sz="2400" b="1" dirty="0" smtClean="0"/>
              <a:t>•</a:t>
            </a:r>
            <a:r>
              <a:rPr lang="zh-CN" altLang="zh-CN" sz="2400" b="1" dirty="0" smtClean="0"/>
              <a:t>青岛）</a:t>
            </a:r>
            <a:r>
              <a:rPr lang="zh-CN" altLang="zh-CN" sz="2400" dirty="0" smtClean="0"/>
              <a:t>甲、乙两个电热器的电阻之比为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，通电相同时间产生的热量之比为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，则通过甲、乙的电流之比为（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	B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4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	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2</a:t>
            </a:r>
            <a:endParaRPr lang="zh-CN" altLang="zh-CN" sz="2400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907704" y="1777702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478350"/>
            <a:ext cx="835292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5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广西）</a:t>
            </a:r>
            <a:r>
              <a:rPr lang="zh-CN" altLang="zh-CN" sz="2200" dirty="0" smtClean="0"/>
              <a:t>如图是探究“电流通过导体时产生热的多少跟什么因素有关”的实验装置。通电前，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两个</a:t>
            </a:r>
            <a:r>
              <a:rPr lang="en-US" altLang="zh-CN" sz="2200" dirty="0" smtClean="0"/>
              <a:t>U</a:t>
            </a:r>
            <a:r>
              <a:rPr lang="zh-CN" altLang="zh-CN" sz="2200" dirty="0" smtClean="0"/>
              <a:t>型管内的液面相平，通电一定时间后，通过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的电流分别为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，则（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管中的液面较低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管中的液面较高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管中的液面较低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管中的液面较高</a:t>
            </a:r>
          </a:p>
        </p:txBody>
      </p:sp>
      <p:pic>
        <p:nvPicPr>
          <p:cNvPr id="86017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64088" y="2427377"/>
            <a:ext cx="2308014" cy="180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028384" y="1561143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70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873" y="1055839"/>
            <a:ext cx="162736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 sz="1800" i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647702" y="1756172"/>
            <a:ext cx="7847013" cy="2499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认识到电能可以转化为热能，了解电热的应用。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知道电流通过导体时产生的热量和电流、电阻及通电时间的定性关系。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知道电流热效应的利用与危害。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68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5"/>
            <a:ext cx="8208912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6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南京二模）</a:t>
            </a:r>
            <a:r>
              <a:rPr lang="zh-CN" altLang="zh-CN" sz="2200" dirty="0" smtClean="0"/>
              <a:t>如图所示是“探究不同物质吸热升温现象”和“探究电流的热效应与电阻关系”的实验，关于这两个实验，下列说法正确的是（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．研究对象都是容器中的液体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．都要控制吸热液体的质量相同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．都要控制吸收液体的种类相同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．都要通过温度计上升的示数比较吸热的多少</a:t>
            </a:r>
          </a:p>
        </p:txBody>
      </p:sp>
      <p:pic>
        <p:nvPicPr>
          <p:cNvPr id="83969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104" y="1705515"/>
            <a:ext cx="3086100" cy="1747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75856" y="1633329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48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/>
              <a:t>7</a:t>
            </a:r>
            <a:r>
              <a:rPr lang="zh-CN" altLang="zh-CN" sz="2400" b="1" dirty="0" smtClean="0"/>
              <a:t>．（</a:t>
            </a:r>
            <a:r>
              <a:rPr lang="en-US" altLang="zh-CN" sz="2400" b="1" dirty="0" smtClean="0"/>
              <a:t>2021</a:t>
            </a:r>
            <a:r>
              <a:rPr lang="zh-CN" altLang="zh-CN" sz="2400" b="1" dirty="0" smtClean="0"/>
              <a:t>•</a:t>
            </a:r>
            <a:r>
              <a:rPr lang="zh-CN" altLang="zh-CN" sz="2400" b="1" dirty="0" smtClean="0"/>
              <a:t>娄底）</a:t>
            </a:r>
            <a:r>
              <a:rPr lang="zh-CN" altLang="zh-CN" sz="2400" dirty="0" smtClean="0"/>
              <a:t>下列事例，属于防止电流热效应产生危害的是（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．养鸡场使用电热孵化器孵小鸡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B</a:t>
            </a:r>
            <a:r>
              <a:rPr lang="zh-CN" altLang="zh-CN" sz="2400" dirty="0" smtClean="0"/>
              <a:t>．家里使用电热水壶烧水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．小明妈妈用电熨斗熨衣服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D</a:t>
            </a:r>
            <a:r>
              <a:rPr lang="zh-CN" altLang="zh-CN" sz="2400" dirty="0" smtClean="0"/>
              <a:t>．电脑温度过高时，风扇会及时启动，给电脑降温</a:t>
            </a:r>
            <a:endParaRPr lang="zh-CN" altLang="zh-CN" sz="240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547664" y="1200212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8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333977"/>
            <a:ext cx="8352928" cy="379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8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本溪）</a:t>
            </a:r>
            <a:r>
              <a:rPr lang="zh-CN" altLang="zh-CN" sz="2000" dirty="0" smtClean="0"/>
              <a:t>将如图甲所示的电热水瓶，接入家庭电路中单独工作时，观察到电能表（如图乙）的转盘转</a:t>
            </a:r>
            <a:r>
              <a:rPr lang="en-US" altLang="zh-CN" sz="2000" dirty="0" smtClean="0"/>
              <a:t>6</a:t>
            </a:r>
            <a:r>
              <a:rPr lang="zh-CN" altLang="zh-CN" sz="2000" dirty="0" smtClean="0"/>
              <a:t>转用时</a:t>
            </a:r>
            <a:r>
              <a:rPr lang="en-US" altLang="zh-CN" sz="2000" dirty="0" smtClean="0"/>
              <a:t>1min</a:t>
            </a:r>
            <a:r>
              <a:rPr lang="zh-CN" altLang="zh-CN" sz="2000" dirty="0" smtClean="0"/>
              <a:t>。下列关于电能表和电热水瓶的说法正确的是（　　）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A</a:t>
            </a:r>
            <a:r>
              <a:rPr lang="zh-CN" altLang="zh-CN" sz="2000" dirty="0" smtClean="0"/>
              <a:t>．电能表</a:t>
            </a:r>
            <a:r>
              <a:rPr lang="zh-CN" altLang="en-US" sz="2000" dirty="0" smtClean="0"/>
              <a:t>需要并联在家庭电路中</a:t>
            </a:r>
            <a:r>
              <a:rPr lang="en-US" altLang="zh-CN" sz="2000" dirty="0" smtClean="0"/>
              <a:t>	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B</a:t>
            </a:r>
            <a:r>
              <a:rPr lang="zh-CN" altLang="zh-CN" sz="2000" dirty="0" smtClean="0"/>
              <a:t>．该电能表所在家庭电路用电器同时工作时总功率不能超过</a:t>
            </a:r>
            <a:r>
              <a:rPr lang="en-US" altLang="zh-CN" sz="2000" dirty="0" smtClean="0"/>
              <a:t>2200W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C</a:t>
            </a:r>
            <a:r>
              <a:rPr lang="zh-CN" altLang="zh-CN" sz="2000" dirty="0" smtClean="0"/>
              <a:t>．电热水瓶的实际功率是</a:t>
            </a:r>
            <a:r>
              <a:rPr lang="en-US" altLang="zh-CN" sz="2000" dirty="0" smtClean="0"/>
              <a:t>600W	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D</a:t>
            </a:r>
            <a:r>
              <a:rPr lang="zh-CN" altLang="zh-CN" sz="2000" dirty="0" smtClean="0"/>
              <a:t>．若电热水瓶的指示灯损坏，它的发热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电阻还能工作，说明它们之间是串联的</a:t>
            </a:r>
          </a:p>
        </p:txBody>
      </p:sp>
      <p:pic>
        <p:nvPicPr>
          <p:cNvPr id="81921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4128" y="3004868"/>
            <a:ext cx="2628900" cy="1642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35896" y="1272398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701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333976"/>
            <a:ext cx="8496944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9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重庆）</a:t>
            </a:r>
            <a:r>
              <a:rPr lang="zh-CN" altLang="zh-CN" sz="2200" dirty="0" smtClean="0"/>
              <a:t>具有防雾、除露、化霜功能的汽车智能后视镜能保障行车安全，通过旋钮开关实现功能切换。图是模拟加热原理图，其中测试电源的电压为</a:t>
            </a:r>
            <a:r>
              <a:rPr lang="en-US" altLang="zh-CN" sz="2200" dirty="0" smtClean="0"/>
              <a:t>10V</a:t>
            </a:r>
            <a:r>
              <a:rPr lang="zh-CN" altLang="zh-CN" sz="2200" dirty="0" smtClean="0"/>
              <a:t>，四段电热丝电阻均为</a:t>
            </a:r>
            <a:r>
              <a:rPr lang="en-US" altLang="zh-CN" sz="2200" dirty="0" smtClean="0"/>
              <a:t>10Ω</a:t>
            </a:r>
            <a:r>
              <a:rPr lang="zh-CN" altLang="zh-CN" sz="2200" dirty="0" smtClean="0"/>
              <a:t>，防雾、除露、化霜所需加热功率依次增大。下列说法正确的是（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．开关旋至“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”档，开启化霜功能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．开启防雾功能，电路总电阻为</a:t>
            </a:r>
            <a:r>
              <a:rPr lang="en-US" altLang="zh-CN" sz="2200" dirty="0" smtClean="0"/>
              <a:t>5Ω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．化霜与防雾电路的总功率之差为</a:t>
            </a:r>
            <a:r>
              <a:rPr lang="en-US" altLang="zh-CN" sz="2200" dirty="0" smtClean="0"/>
              <a:t>15W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．从防雾到除露，电路总电流变化</a:t>
            </a:r>
            <a:r>
              <a:rPr lang="en-US" altLang="zh-CN" sz="2200" dirty="0" smtClean="0"/>
              <a:t>1A</a:t>
            </a:r>
            <a:endParaRPr lang="zh-CN" altLang="zh-CN" sz="2200" dirty="0" smtClean="0"/>
          </a:p>
        </p:txBody>
      </p:sp>
      <p:pic>
        <p:nvPicPr>
          <p:cNvPr id="10035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84168" y="2788308"/>
            <a:ext cx="2232248" cy="1616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236296" y="1922074"/>
            <a:ext cx="431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97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6163"/>
            <a:ext cx="8280920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10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乐山）</a:t>
            </a:r>
            <a:r>
              <a:rPr lang="zh-CN" altLang="zh-CN" sz="2200" dirty="0" smtClean="0"/>
              <a:t>如图所示，在两个透明容器中密封着等量的空气，</a:t>
            </a:r>
            <a:r>
              <a:rPr lang="en-US" altLang="zh-CN" sz="2200" dirty="0" smtClean="0"/>
              <a:t>U</a:t>
            </a:r>
            <a:r>
              <a:rPr lang="zh-CN" altLang="zh-CN" sz="2200" dirty="0" smtClean="0"/>
              <a:t>型管中液面高度的变化反映密闭空气温度的变化。将容器中的电阻丝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串联在电路中，且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2R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20Ω</a:t>
            </a:r>
            <a:r>
              <a:rPr lang="zh-CN" altLang="zh-CN" sz="2200" dirty="0" smtClean="0"/>
              <a:t>，电源电压</a:t>
            </a:r>
            <a:r>
              <a:rPr lang="en-US" altLang="zh-CN" sz="2200" dirty="0" smtClean="0"/>
              <a:t>U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6V</a:t>
            </a:r>
            <a:r>
              <a:rPr lang="zh-CN" altLang="zh-CN" sz="2200" dirty="0" smtClean="0"/>
              <a:t>．闭合开关后，甲管中液面比乙管中液面上升得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（选填“慢”、“快”或“相同”），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当滑动变阻器滑片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移至最右端时，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在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分钟内电流通过电阻丝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产生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的热量</a:t>
            </a:r>
            <a:r>
              <a:rPr lang="en-US" altLang="zh-CN" sz="2200" dirty="0" smtClean="0"/>
              <a:t>Q</a:t>
            </a:r>
            <a:r>
              <a:rPr lang="zh-CN" altLang="zh-CN" sz="2200" dirty="0" smtClean="0"/>
              <a:t>＝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    </a:t>
            </a:r>
            <a:r>
              <a:rPr lang="zh-CN" altLang="zh-CN" sz="2200" u="sng" dirty="0" smtClean="0"/>
              <a:t>　</a:t>
            </a:r>
            <a:r>
              <a:rPr lang="en-US" altLang="zh-CN" sz="2200" dirty="0" smtClean="0"/>
              <a:t>J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  <p:pic>
        <p:nvPicPr>
          <p:cNvPr id="10137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52121" y="2716123"/>
            <a:ext cx="2714625" cy="2043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7308304" y="1994260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快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752" y="4015475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48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3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280920" cy="2638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11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威海）</a:t>
            </a:r>
            <a:r>
              <a:rPr lang="zh-CN" altLang="zh-CN" sz="2200" dirty="0" smtClean="0"/>
              <a:t>一款家用电煮锅有加热和保温两个档位，工作电路如图所示。当开关</a:t>
            </a:r>
            <a:r>
              <a:rPr lang="en-US" altLang="zh-CN" sz="2200" dirty="0" smtClean="0"/>
              <a:t>S</a:t>
            </a:r>
            <a:r>
              <a:rPr lang="en-US" altLang="zh-CN" sz="2200" baseline="-25000" dirty="0" smtClean="0"/>
              <a:t>1</a:t>
            </a:r>
            <a:r>
              <a:rPr lang="en-US" altLang="zh-CN" sz="2200" u="sng" dirty="0" smtClean="0"/>
              <a:t>             </a:t>
            </a:r>
            <a:r>
              <a:rPr lang="zh-CN" altLang="zh-CN" sz="2200" dirty="0" smtClean="0"/>
              <a:t>，</a:t>
            </a:r>
            <a:r>
              <a:rPr lang="en-US" altLang="zh-CN" sz="2200" dirty="0" smtClean="0"/>
              <a:t>S</a:t>
            </a:r>
            <a:r>
              <a:rPr lang="en-US" altLang="zh-CN" sz="2200" baseline="-25000" dirty="0" smtClean="0"/>
              <a:t>2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（选填“断开”或“闭合”）时，处于加热档位。若加热时电路中电阻为</a:t>
            </a:r>
            <a:r>
              <a:rPr lang="en-US" altLang="zh-CN" sz="2200" dirty="0" smtClean="0"/>
              <a:t>42Ω</a:t>
            </a:r>
            <a:r>
              <a:rPr lang="zh-CN" altLang="zh-CN" sz="2200" dirty="0" smtClean="0"/>
              <a:t>，电路中电流为</a:t>
            </a:r>
            <a:r>
              <a:rPr lang="en-US" altLang="zh-CN" sz="2200" dirty="0" smtClean="0"/>
              <a:t>5A</a:t>
            </a:r>
            <a:r>
              <a:rPr lang="zh-CN" altLang="zh-CN" sz="2200" dirty="0" smtClean="0"/>
              <a:t>，加热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分钟，不计能量损失，能使质量为</a:t>
            </a:r>
            <a:r>
              <a:rPr lang="en-US" altLang="zh-CN" sz="2200" dirty="0" smtClean="0"/>
              <a:t>2kg</a:t>
            </a:r>
            <a:r>
              <a:rPr lang="zh-CN" altLang="zh-CN" sz="2200" dirty="0" smtClean="0"/>
              <a:t>的水从</a:t>
            </a:r>
            <a:r>
              <a:rPr lang="en-US" altLang="zh-CN" sz="2200" dirty="0" smtClean="0"/>
              <a:t>20</a:t>
            </a:r>
            <a:r>
              <a:rPr lang="zh-CN" altLang="zh-CN" sz="2200" dirty="0" smtClean="0"/>
              <a:t>℃升高到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℃．</a:t>
            </a:r>
            <a:r>
              <a:rPr lang="en-US" altLang="zh-CN" sz="2200" dirty="0" smtClean="0"/>
              <a:t>[c</a:t>
            </a:r>
            <a:r>
              <a:rPr lang="zh-CN" altLang="zh-CN" sz="2200" baseline="-25000" dirty="0" smtClean="0"/>
              <a:t>水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4.2</a:t>
            </a:r>
            <a:r>
              <a:rPr lang="zh-CN" altLang="zh-CN" sz="2200" dirty="0" smtClean="0"/>
              <a:t>×</a:t>
            </a:r>
            <a:r>
              <a:rPr lang="en-US" altLang="zh-CN" sz="2200" dirty="0" smtClean="0"/>
              <a:t>10</a:t>
            </a:r>
            <a:r>
              <a:rPr lang="en-US" altLang="zh-CN" sz="2200" baseline="30000" dirty="0" smtClean="0"/>
              <a:t>3</a:t>
            </a:r>
            <a:r>
              <a:rPr lang="en-US" altLang="zh-CN" sz="2200" dirty="0" smtClean="0"/>
              <a:t>J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kg</a:t>
            </a:r>
            <a:r>
              <a:rPr lang="zh-CN" altLang="zh-CN" sz="2200" dirty="0" smtClean="0"/>
              <a:t>•℃）</a:t>
            </a:r>
            <a:r>
              <a:rPr lang="en-US" altLang="zh-CN" sz="2200" dirty="0" smtClean="0"/>
              <a:t>]</a:t>
            </a:r>
            <a:endParaRPr lang="zh-CN" altLang="zh-CN" sz="2200" dirty="0"/>
          </a:p>
        </p:txBody>
      </p:sp>
      <p:pic>
        <p:nvPicPr>
          <p:cNvPr id="10240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79912" y="3293612"/>
            <a:ext cx="1934686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3995937" y="1055839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闭合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6097" y="1055839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闭合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768" y="2571750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35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478349"/>
            <a:ext cx="8424936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/>
              <a:t>12</a:t>
            </a:r>
            <a:r>
              <a:rPr lang="zh-CN" altLang="zh-CN" sz="2400" b="1" dirty="0" smtClean="0"/>
              <a:t>．（</a:t>
            </a:r>
            <a:r>
              <a:rPr lang="en-US" altLang="zh-CN" sz="2400" b="1" dirty="0" smtClean="0"/>
              <a:t>2021</a:t>
            </a:r>
            <a:r>
              <a:rPr lang="zh-CN" altLang="zh-CN" sz="2400" b="1" dirty="0" smtClean="0"/>
              <a:t>•</a:t>
            </a:r>
            <a:r>
              <a:rPr lang="zh-CN" altLang="zh-CN" sz="2400" b="1" dirty="0" smtClean="0"/>
              <a:t>扬州）</a:t>
            </a:r>
            <a:r>
              <a:rPr lang="zh-CN" altLang="zh-CN" sz="2400" dirty="0" smtClean="0"/>
              <a:t>某型号的电烤箱有“高温”和“低温”两档。电路如图所示，开关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接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zh-CN" sz="2400" u="sng" dirty="0" smtClean="0"/>
              <a:t>　</a:t>
            </a:r>
            <a:r>
              <a:rPr lang="zh-CN" altLang="zh-CN" sz="2400" dirty="0" smtClean="0"/>
              <a:t>时，是“高温”档；当开关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分别接“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”和“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”时，电流表的示数为</a:t>
            </a:r>
            <a:r>
              <a:rPr lang="en-US" altLang="zh-CN" sz="2400" dirty="0" smtClean="0"/>
              <a:t>5A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1A</a:t>
            </a:r>
            <a:r>
              <a:rPr lang="zh-CN" altLang="zh-CN" sz="2400" dirty="0" smtClean="0"/>
              <a:t>；则电阻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0</a:t>
            </a:r>
            <a:r>
              <a:rPr lang="zh-CN" altLang="zh-CN" sz="2400" dirty="0" smtClean="0"/>
              <a:t>＝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Ω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R</a:t>
            </a:r>
            <a:r>
              <a:rPr lang="zh-CN" altLang="zh-CN" sz="2400" dirty="0" smtClean="0"/>
              <a:t>＝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Ω</a:t>
            </a:r>
            <a:r>
              <a:rPr lang="zh-CN" altLang="zh-CN" sz="2400" dirty="0" smtClean="0"/>
              <a:t>．电烤箱处于“高温”档工作</a:t>
            </a:r>
            <a:r>
              <a:rPr lang="en-US" altLang="zh-CN" sz="2400" dirty="0" smtClean="0"/>
              <a:t>10min</a:t>
            </a:r>
            <a:r>
              <a:rPr lang="zh-CN" altLang="zh-CN" sz="2400" dirty="0" smtClean="0"/>
              <a:t>产生的热量为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    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J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103426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40153" y="3077054"/>
            <a:ext cx="1910107" cy="1443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4932040" y="1128025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1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7704" y="2283005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44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9913" y="2283005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176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2788309"/>
            <a:ext cx="1111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6.6</a:t>
            </a:r>
            <a:r>
              <a:rPr lang="zh-CN" altLang="zh-CN" sz="2000" smtClean="0">
                <a:solidFill>
                  <a:srgbClr val="FF0000"/>
                </a:solidFill>
              </a:rPr>
              <a:t>×</a:t>
            </a:r>
            <a:r>
              <a:rPr lang="en-US" altLang="zh-CN" sz="2000" smtClean="0">
                <a:solidFill>
                  <a:srgbClr val="FF0000"/>
                </a:solidFill>
              </a:rPr>
              <a:t>10</a:t>
            </a:r>
            <a:r>
              <a:rPr lang="en-US" altLang="zh-CN" sz="2000" baseline="30000" smtClean="0">
                <a:solidFill>
                  <a:srgbClr val="FF0000"/>
                </a:solidFill>
              </a:rPr>
              <a:t>5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00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2" grpId="0" build="allAtOnce"/>
      <p:bldP spid="13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3977"/>
            <a:ext cx="8208912" cy="2900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13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东营）</a:t>
            </a:r>
            <a:r>
              <a:rPr lang="zh-CN" altLang="zh-CN" sz="2000" dirty="0" smtClean="0"/>
              <a:t>如图所示，物理实验小组探究“电流通过导体产生热量的多少与什么因素有关”的实验装置。两个透明容器中封闭着等量的空气，且都有一段电阻丝。将透明容器与</a:t>
            </a:r>
            <a:r>
              <a:rPr lang="en-US" altLang="zh-CN" sz="2000" dirty="0" smtClean="0"/>
              <a:t>U</a:t>
            </a:r>
            <a:r>
              <a:rPr lang="zh-CN" altLang="zh-CN" sz="2000" dirty="0" smtClean="0"/>
              <a:t>形管相连，接入电路。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）组装之前，</a:t>
            </a:r>
            <a:r>
              <a:rPr lang="en-US" altLang="zh-CN" sz="2000" dirty="0" smtClean="0"/>
              <a:t>U</a:t>
            </a:r>
            <a:r>
              <a:rPr lang="zh-CN" altLang="zh-CN" sz="2000" dirty="0" smtClean="0"/>
              <a:t>形管内注入适量红墨水，</a:t>
            </a:r>
            <a:r>
              <a:rPr lang="en-US" altLang="zh-CN" sz="2000" dirty="0" smtClean="0"/>
              <a:t>U</a:t>
            </a:r>
            <a:r>
              <a:rPr lang="zh-CN" altLang="zh-CN" sz="2000" dirty="0" smtClean="0"/>
              <a:t>形管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（选填“属于”或“不属于”）连通器。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）图甲是探究在通电时间相同和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相同的情况下，导体产生的热量与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大小是否有关的装置。</a:t>
            </a:r>
          </a:p>
        </p:txBody>
      </p:sp>
      <p:pic>
        <p:nvPicPr>
          <p:cNvPr id="1044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76057" y="3221427"/>
            <a:ext cx="3362325" cy="1575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372201" y="1561143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属于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9" y="2355191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电流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9" y="2716123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电阻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19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ChangeArrowheads="1"/>
          </p:cNvSpPr>
          <p:nvPr/>
        </p:nvSpPr>
        <p:spPr bwMode="auto">
          <a:xfrm>
            <a:off x="395536" y="305533"/>
            <a:ext cx="8424936" cy="45046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）实验中通过观察</a:t>
            </a:r>
            <a:r>
              <a:rPr kumimoji="0" lang="zh-CN" altLang="en-US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         　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的变化反映密闭空气温度的变化，在研究许多物理问题时都会用到这种方法，下列研究实例采用研究方法与此相同的是</a:t>
            </a:r>
            <a:r>
              <a:rPr kumimoji="0" lang="zh-CN" altLang="en-US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  　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．探究电流与电压、电阻的关系    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．用铁屑显示磁体周围磁场分布 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．研究光的传播时，引入“光线”  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．扩散现象表明分子在不停地做无规则运动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）由图乙所示，电流表的示数为</a:t>
            </a:r>
            <a:r>
              <a:rPr kumimoji="0" lang="zh-CN" altLang="en-US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　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A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，在这种情况下，右侧容器中定值电阻在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10s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内产生的热量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是</a:t>
            </a:r>
            <a:r>
              <a:rPr kumimoji="0" lang="zh-CN" altLang="en-US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  　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J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5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）某实验小组发现通电一段时间后，其中一个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U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形管中的液面高度几乎不变，发生此现象的原因可能是</a:t>
            </a:r>
            <a:r>
              <a:rPr kumimoji="0" lang="zh-CN" altLang="en-US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　                         　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5817" y="333977"/>
            <a:ext cx="217078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U</a:t>
            </a:r>
            <a:r>
              <a:rPr lang="zh-CN" altLang="zh-CN" sz="2000" smtClean="0">
                <a:solidFill>
                  <a:srgbClr val="FF0000"/>
                </a:solidFill>
              </a:rPr>
              <a:t>形管液面高度差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9" y="1128025"/>
            <a:ext cx="4812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BD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8" y="2716123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1" y="3510171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200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9992" y="4304220"/>
            <a:ext cx="2492990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透明容器密闭性不好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878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9553" y="478349"/>
            <a:ext cx="8123237" cy="1655239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14.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某校师生自制了一台电烘箱。电烘箱的电阻丝通过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5A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的电流时，每分钟可产生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6.6×10</a:t>
            </a:r>
            <a:r>
              <a:rPr kumimoji="0" lang="en-US" altLang="zh-CN" sz="2400" b="0" i="0" u="none" strike="noStrike" kern="1200" cap="none" spc="0" normalizeH="0" baseline="30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4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J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的热量。求这台电烘箱的电功率和电阻丝工作时的电阻。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195736" y="2499564"/>
          <a:ext cx="4868862" cy="625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2499564"/>
                        <a:ext cx="4868862" cy="6250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72990" y="2584675"/>
            <a:ext cx="800219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解：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044925" y="3337765"/>
            <a:ext cx="193835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因为： 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en-US" altLang="zh-CN" sz="2400" i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R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044924" y="4010468"/>
            <a:ext cx="110799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Arial" pitchFamily="34" charset="0"/>
              </a:rPr>
              <a:t>所以：</a:t>
            </a:r>
            <a:endParaRPr lang="en-US" altLang="zh-CN" sz="2400">
              <a:solidFill>
                <a:srgbClr val="FF0000"/>
              </a:solidFill>
              <a:latin typeface="Arial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117205" y="3956214"/>
          <a:ext cx="3551237" cy="698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7205" y="3956214"/>
                        <a:ext cx="3551237" cy="6988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901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53"/>
          <p:cNvSpPr>
            <a:spLocks noChangeArrowheads="1"/>
          </p:cNvSpPr>
          <p:nvPr/>
        </p:nvSpPr>
        <p:spPr bwMode="auto">
          <a:xfrm>
            <a:off x="827585" y="1272398"/>
            <a:ext cx="7520007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生活中，许多用电器通电后，都伴有热现象产生。</a:t>
            </a:r>
          </a:p>
        </p:txBody>
      </p:sp>
      <p:sp>
        <p:nvSpPr>
          <p:cNvPr id="7222" name="Rectangle 54"/>
          <p:cNvSpPr>
            <a:spLocks noChangeArrowheads="1"/>
          </p:cNvSpPr>
          <p:nvPr/>
        </p:nvSpPr>
        <p:spPr bwMode="auto">
          <a:xfrm>
            <a:off x="467544" y="3871103"/>
            <a:ext cx="8208912" cy="10953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600"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电流通过导体时电能转化成内能，这个现象叫做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电流的热效应。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 </a:t>
            </a: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827585" y="694908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一、电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流的热效应</a:t>
            </a:r>
          </a:p>
        </p:txBody>
      </p:sp>
      <p:pic>
        <p:nvPicPr>
          <p:cNvPr id="30722" name="Picture 2" descr="https://timgsa.baidu.com/timg?image&amp;quality=80&amp;size=b9999_10000&amp;sec=1594377584126&amp;di=4beb25b36e74c9043043111399c76ede&amp;imgtype=0&amp;src=http%3A%2F%2Fa4.att.hudong.com%2F01%2F80%2F01300541104649137220801792617.jpg"/>
          <p:cNvPicPr>
            <a:picLocks noChangeAspect="1" noChangeArrowheads="1"/>
          </p:cNvPicPr>
          <p:nvPr/>
        </p:nvPicPr>
        <p:blipFill>
          <a:blip r:embed="rId2"/>
          <a:srcRect l="11111" t="11111" r="9259" b="16667"/>
          <a:stretch>
            <a:fillRect/>
          </a:stretch>
        </p:blipFill>
        <p:spPr bwMode="auto">
          <a:xfrm>
            <a:off x="539552" y="1922074"/>
            <a:ext cx="3096344" cy="1876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24" name="Picture 4" descr="https://timgsa.baidu.com/timg?image&amp;quality=80&amp;size=b9999_10000&amp;sec=1594377717185&amp;di=3de53ba2b34bbdc12a30ef0926c482f0&amp;imgtype=0&amp;src=http%3A%2F%2Fimg10.360buyimg.com%2Fn1%2Fjfs%2Ft19453%2F66%2F1739468816%2F86841%2F7c6a2c13%2F5ad60276n1bdf9659.jpg"/>
          <p:cNvPicPr>
            <a:picLocks noChangeAspect="1" noChangeArrowheads="1"/>
          </p:cNvPicPr>
          <p:nvPr/>
        </p:nvPicPr>
        <p:blipFill>
          <a:blip r:embed="rId3"/>
          <a:srcRect t="3704"/>
          <a:stretch>
            <a:fillRect/>
          </a:stretch>
        </p:blipFill>
        <p:spPr bwMode="auto">
          <a:xfrm>
            <a:off x="4139952" y="1922074"/>
            <a:ext cx="1944216" cy="1876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28" name="Picture 8" descr="https://timgsa.baidu.com/timg?image&amp;quality=80&amp;size=b9999_10000&amp;sec=1594377840539&amp;di=9966fffba6b0b63d919d10d9f0b8f6c1&amp;imgtype=0&amp;src=http%3A%2F%2Fimg01.51cxg.cn%2F1478156839882.jpg"/>
          <p:cNvPicPr>
            <a:picLocks noChangeAspect="1" noChangeArrowheads="1"/>
          </p:cNvPicPr>
          <p:nvPr/>
        </p:nvPicPr>
        <p:blipFill>
          <a:blip r:embed="rId4"/>
          <a:srcRect t="2941" b="5882"/>
          <a:stretch>
            <a:fillRect/>
          </a:stretch>
        </p:blipFill>
        <p:spPr bwMode="auto">
          <a:xfrm>
            <a:off x="6516216" y="1922074"/>
            <a:ext cx="2088232" cy="19086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18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07054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622722"/>
            <a:ext cx="8343900" cy="1497769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smtClean="0">
                <a:latin typeface="+mn-ea"/>
                <a:ea typeface="+mn-ea"/>
              </a:rPr>
              <a:t>15</a:t>
            </a:r>
            <a:r>
              <a:rPr lang="en-US" altLang="zh-CN" sz="240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  <a:ea typeface="+mn-ea"/>
              </a:rPr>
              <a:t>一只电烙铁的额定电压是</a:t>
            </a:r>
            <a:r>
              <a:rPr lang="en-US" altLang="zh-CN" sz="2400" smtClean="0">
                <a:solidFill>
                  <a:schemeClr val="tx1"/>
                </a:solidFill>
                <a:latin typeface="+mn-ea"/>
                <a:ea typeface="+mn-ea"/>
              </a:rPr>
              <a:t>220V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  <a:ea typeface="+mn-ea"/>
              </a:rPr>
              <a:t>，在额定电压下工作时的电阻是</a:t>
            </a:r>
            <a:r>
              <a:rPr lang="en-US" altLang="zh-CN" sz="2400" smtClean="0">
                <a:solidFill>
                  <a:schemeClr val="tx1"/>
                </a:solidFill>
                <a:latin typeface="+mn-ea"/>
                <a:ea typeface="+mn-ea"/>
              </a:rPr>
              <a:t>1210Ω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  <a:ea typeface="+mn-ea"/>
              </a:rPr>
              <a:t>，它的额定功率有多大？在额定电压下通电</a:t>
            </a:r>
            <a:r>
              <a:rPr lang="en-US" altLang="zh-CN" sz="2400" smtClean="0">
                <a:solidFill>
                  <a:schemeClr val="tx1"/>
                </a:solidFill>
                <a:latin typeface="+mn-ea"/>
                <a:ea typeface="+mn-ea"/>
              </a:rPr>
              <a:t>10min</a:t>
            </a:r>
            <a:r>
              <a:rPr lang="zh-CN" altLang="en-US" sz="2400" smtClean="0">
                <a:solidFill>
                  <a:schemeClr val="tx1"/>
                </a:solidFill>
                <a:latin typeface="+mn-ea"/>
                <a:ea typeface="+mn-ea"/>
              </a:rPr>
              <a:t>产生多少热量？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909640" y="2470547"/>
            <a:ext cx="800219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解：</a:t>
            </a:r>
          </a:p>
        </p:txBody>
      </p:sp>
      <p:graphicFrame>
        <p:nvGraphicFramePr>
          <p:cNvPr id="2662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08165" y="2412207"/>
          <a:ext cx="4014787" cy="665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08165" y="2412207"/>
                        <a:ext cx="4014787" cy="6655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58815" y="3199210"/>
            <a:ext cx="6032421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因为电烙铁消耗的电能全部用来发热，所以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720852" y="3877866"/>
            <a:ext cx="606901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Q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Times New Roman" pitchFamily="18" charset="0"/>
              </a:rPr>
              <a:t>Pt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=40W×10×60s=24000J</a:t>
            </a:r>
          </a:p>
        </p:txBody>
      </p:sp>
    </p:spTree>
    <p:extLst>
      <p:ext uri="{BB962C8B-B14F-4D97-AF65-F5344CB8AC3E}">
        <p14:creationId xmlns:p14="http://schemas.microsoft.com/office/powerpoint/2010/main" val="3410730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/>
      <p:bldP spid="26629" grpId="0"/>
      <p:bldP spid="266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06163"/>
            <a:ext cx="8208912" cy="410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16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沈阳）</a:t>
            </a:r>
            <a:r>
              <a:rPr lang="zh-CN" altLang="zh-CN" sz="2000" dirty="0" smtClean="0"/>
              <a:t>康康家有一台家用电水壶如图甲，他发现电水壶有加热和保温两种功能。如图乙所示是其内部电路的简图，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2</a:t>
            </a:r>
            <a:r>
              <a:rPr lang="zh-CN" altLang="zh-CN" sz="2000" dirty="0" smtClean="0"/>
              <a:t>均为加热电阻，通过旋转旋钮开关可以实现加热和保温两种功能的切换。电水壶加热功率为</a:t>
            </a:r>
            <a:r>
              <a:rPr lang="en-US" altLang="zh-CN" sz="2000" dirty="0" smtClean="0"/>
              <a:t>1000W</a:t>
            </a:r>
            <a:r>
              <a:rPr lang="zh-CN" altLang="zh-CN" sz="2000" dirty="0" smtClean="0"/>
              <a:t>保温功率为</a:t>
            </a:r>
            <a:r>
              <a:rPr lang="en-US" altLang="zh-CN" sz="2000" dirty="0" smtClean="0"/>
              <a:t>44W[c</a:t>
            </a:r>
            <a:r>
              <a:rPr lang="zh-CN" altLang="zh-CN" sz="2000" baseline="-25000" dirty="0" smtClean="0"/>
              <a:t>水</a:t>
            </a:r>
            <a:r>
              <a:rPr lang="zh-CN" altLang="zh-CN" sz="2000" dirty="0" smtClean="0"/>
              <a:t>＝</a:t>
            </a:r>
            <a:r>
              <a:rPr lang="en-US" altLang="zh-CN" sz="2000" dirty="0" smtClean="0"/>
              <a:t>4.2</a:t>
            </a:r>
            <a:r>
              <a:rPr lang="zh-CN" altLang="zh-CN" sz="2000" dirty="0" smtClean="0"/>
              <a:t>×</a:t>
            </a:r>
            <a:r>
              <a:rPr lang="en-US" altLang="zh-CN" sz="2000" dirty="0" smtClean="0"/>
              <a:t>10</a:t>
            </a:r>
            <a:r>
              <a:rPr lang="en-US" altLang="zh-CN" sz="2000" baseline="30000" dirty="0" smtClean="0"/>
              <a:t>3</a:t>
            </a:r>
            <a:r>
              <a:rPr lang="en-US" altLang="zh-CN" sz="2000" dirty="0" smtClean="0"/>
              <a:t>J/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kg</a:t>
            </a:r>
            <a:r>
              <a:rPr lang="zh-CN" altLang="zh-CN" sz="2000" dirty="0" smtClean="0"/>
              <a:t>•℃），</a:t>
            </a:r>
            <a:r>
              <a:rPr lang="en-US" altLang="zh-CN" sz="2000" dirty="0" smtClean="0"/>
              <a:t>ρ</a:t>
            </a:r>
            <a:r>
              <a:rPr lang="zh-CN" altLang="zh-CN" sz="2000" baseline="-25000" dirty="0" smtClean="0"/>
              <a:t>水</a:t>
            </a:r>
            <a:r>
              <a:rPr lang="zh-CN" altLang="zh-CN" sz="2000" dirty="0" smtClean="0"/>
              <a:t>＝</a:t>
            </a:r>
            <a:r>
              <a:rPr lang="en-US" altLang="zh-CN" sz="2000" dirty="0" smtClean="0"/>
              <a:t>1.0</a:t>
            </a:r>
            <a:r>
              <a:rPr lang="zh-CN" altLang="zh-CN" sz="2000" dirty="0" smtClean="0"/>
              <a:t>×</a:t>
            </a:r>
            <a:r>
              <a:rPr lang="en-US" altLang="zh-CN" sz="2000" dirty="0" smtClean="0"/>
              <a:t>10</a:t>
            </a:r>
            <a:r>
              <a:rPr lang="en-US" altLang="zh-CN" sz="2000" baseline="30000" dirty="0" smtClean="0"/>
              <a:t>3</a:t>
            </a:r>
            <a:r>
              <a:rPr lang="en-US" altLang="zh-CN" sz="2000" dirty="0" smtClean="0"/>
              <a:t>kg/m</a:t>
            </a:r>
            <a:r>
              <a:rPr lang="en-US" altLang="zh-CN" sz="2000" baseline="30000" dirty="0" smtClean="0"/>
              <a:t>3</a:t>
            </a:r>
            <a:r>
              <a:rPr lang="en-US" altLang="zh-CN" sz="2000" dirty="0" smtClean="0"/>
              <a:t>]</a:t>
            </a:r>
            <a:r>
              <a:rPr lang="zh-CN" altLang="zh-CN" sz="2000" dirty="0" smtClean="0"/>
              <a:t>，求：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）把</a:t>
            </a:r>
            <a:r>
              <a:rPr lang="en-US" altLang="zh-CN" sz="2000" dirty="0" smtClean="0"/>
              <a:t>500g</a:t>
            </a:r>
            <a:r>
              <a:rPr lang="zh-CN" altLang="zh-CN" sz="2000" dirty="0" smtClean="0"/>
              <a:t>的水从</a:t>
            </a:r>
            <a:r>
              <a:rPr lang="en-US" altLang="zh-CN" sz="2000" dirty="0" smtClean="0"/>
              <a:t>40</a:t>
            </a:r>
            <a:r>
              <a:rPr lang="zh-CN" altLang="zh-CN" sz="2000" dirty="0" smtClean="0"/>
              <a:t>℃加热到</a:t>
            </a:r>
            <a:r>
              <a:rPr lang="en-US" altLang="zh-CN" sz="2000" dirty="0" smtClean="0"/>
              <a:t>100</a:t>
            </a:r>
            <a:r>
              <a:rPr lang="zh-CN" altLang="zh-CN" sz="2000" dirty="0" smtClean="0"/>
              <a:t>℃，水壶要吸收的热量；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）不计热量损失，使用电水壶的加热挡完成问题（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）中的加热过程需要的时间；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）忽略温度对电阻阻值的影响，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加热电阻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的阻值。</a:t>
            </a:r>
          </a:p>
        </p:txBody>
      </p:sp>
      <p:pic>
        <p:nvPicPr>
          <p:cNvPr id="98305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20072" y="3365799"/>
            <a:ext cx="2990850" cy="1470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2459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300" name="Object 20"/>
          <p:cNvGraphicFramePr>
            <a:graphicFrameLocks noChangeAspect="1"/>
          </p:cNvGraphicFramePr>
          <p:nvPr/>
        </p:nvGraphicFramePr>
        <p:xfrm>
          <a:off x="611560" y="550535"/>
          <a:ext cx="7992888" cy="4006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Microsoft Office Word 文档" r:id="rId3" imgW="0" imgH="0" progId="Word.Document.12">
                  <p:embed/>
                </p:oleObj>
              </mc:Choice>
              <mc:Fallback>
                <p:oleObj name="Microsoft Office Word 文档" r:id="rId3" imgW="0" imgH="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550535"/>
                        <a:ext cx="7992888" cy="4006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867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280164"/>
            <a:ext cx="8352928" cy="4504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17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朝阳）</a:t>
            </a:r>
            <a:r>
              <a:rPr lang="zh-CN" altLang="zh-CN" sz="2000" dirty="0" smtClean="0"/>
              <a:t>图甲为小阳家的电热水瓶，图乙是其电路原理图，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2</a:t>
            </a:r>
            <a:r>
              <a:rPr lang="zh-CN" altLang="zh-CN" sz="2000" dirty="0" smtClean="0"/>
              <a:t>为阻值不变的电热丝，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＝</a:t>
            </a:r>
            <a:r>
              <a:rPr lang="en-US" altLang="zh-CN" sz="2000" dirty="0" smtClean="0"/>
              <a:t>44Ω</a:t>
            </a:r>
            <a:r>
              <a:rPr lang="zh-CN" altLang="zh-CN" sz="2000" dirty="0" smtClean="0"/>
              <a:t>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2</a:t>
            </a:r>
            <a:r>
              <a:rPr lang="zh-CN" altLang="zh-CN" sz="2000" dirty="0" smtClean="0"/>
              <a:t>＝</a:t>
            </a:r>
            <a:r>
              <a:rPr lang="en-US" altLang="zh-CN" sz="2000" dirty="0" smtClean="0"/>
              <a:t>1166Ω</a:t>
            </a:r>
            <a:r>
              <a:rPr lang="zh-CN" altLang="zh-CN" sz="2000" dirty="0" smtClean="0"/>
              <a:t>，</a:t>
            </a:r>
            <a:r>
              <a:rPr lang="en-US" altLang="zh-CN" sz="2000" dirty="0" smtClean="0"/>
              <a:t>S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为温控开关，可以实现“加热”和“保温”态的转换。为了测量电热水瓶的实际电功率，小阳找来了一块标有“</a:t>
            </a:r>
            <a:r>
              <a:rPr lang="en-US" altLang="zh-CN" sz="2000" dirty="0" smtClean="0"/>
              <a:t>2000revs/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kW</a:t>
            </a:r>
            <a:r>
              <a:rPr lang="zh-CN" altLang="zh-CN" sz="2000" dirty="0" smtClean="0"/>
              <a:t>•</a:t>
            </a:r>
            <a:r>
              <a:rPr lang="en-US" altLang="zh-CN" sz="2000" dirty="0" smtClean="0"/>
              <a:t>h</a:t>
            </a:r>
            <a:r>
              <a:rPr lang="zh-CN" altLang="zh-CN" sz="2000" dirty="0" smtClean="0"/>
              <a:t>）”字样的电能表，在电热水瓶中加入</a:t>
            </a:r>
            <a:r>
              <a:rPr lang="en-US" altLang="zh-CN" sz="2000" dirty="0" smtClean="0"/>
              <a:t>1L</a:t>
            </a:r>
            <a:r>
              <a:rPr lang="zh-CN" altLang="zh-CN" sz="2000" dirty="0" smtClean="0"/>
              <a:t>温度为</a:t>
            </a:r>
            <a:r>
              <a:rPr lang="en-US" altLang="zh-CN" sz="2000" dirty="0" smtClean="0"/>
              <a:t>20</a:t>
            </a:r>
            <a:r>
              <a:rPr lang="zh-CN" altLang="zh-CN" sz="2000" dirty="0" smtClean="0"/>
              <a:t>℃的水后，把它单独通过电能表接入家庭电路中，将水加热到</a:t>
            </a:r>
            <a:r>
              <a:rPr lang="en-US" altLang="zh-CN" sz="2000" dirty="0" smtClean="0"/>
              <a:t>56</a:t>
            </a:r>
            <a:r>
              <a:rPr lang="zh-CN" altLang="zh-CN" sz="2000" dirty="0" smtClean="0"/>
              <a:t>℃，用了</a:t>
            </a:r>
            <a:r>
              <a:rPr lang="en-US" altLang="zh-CN" sz="2000" dirty="0" smtClean="0"/>
              <a:t>3.5min</a:t>
            </a:r>
            <a:r>
              <a:rPr lang="zh-CN" altLang="zh-CN" sz="2000" dirty="0" smtClean="0"/>
              <a:t>。小阳根据电能表的参数和转盘转数，计算出电热水瓶的实际电功率为</a:t>
            </a:r>
            <a:r>
              <a:rPr lang="en-US" altLang="zh-CN" sz="2000" dirty="0" smtClean="0"/>
              <a:t>900W</a:t>
            </a:r>
            <a:r>
              <a:rPr lang="zh-CN" altLang="zh-CN" sz="2000" dirty="0" smtClean="0"/>
              <a:t>（水的比热容</a:t>
            </a:r>
            <a:r>
              <a:rPr lang="en-US" altLang="zh-CN" sz="2000" dirty="0" smtClean="0"/>
              <a:t>c</a:t>
            </a:r>
            <a:r>
              <a:rPr lang="zh-CN" altLang="zh-CN" sz="2000" baseline="-25000" dirty="0" smtClean="0"/>
              <a:t>水</a:t>
            </a:r>
            <a:r>
              <a:rPr lang="zh-CN" altLang="zh-CN" sz="2000" dirty="0" smtClean="0"/>
              <a:t>＝</a:t>
            </a:r>
            <a:r>
              <a:rPr lang="en-US" altLang="zh-CN" sz="2000" dirty="0" smtClean="0"/>
              <a:t>4.2</a:t>
            </a:r>
            <a:r>
              <a:rPr lang="zh-CN" altLang="zh-CN" sz="2000" dirty="0" smtClean="0"/>
              <a:t>×</a:t>
            </a:r>
            <a:r>
              <a:rPr lang="en-US" altLang="zh-CN" sz="2000" dirty="0" smtClean="0"/>
              <a:t>10</a:t>
            </a:r>
            <a:r>
              <a:rPr lang="en-US" altLang="zh-CN" sz="2000" baseline="30000" dirty="0" smtClean="0"/>
              <a:t>3</a:t>
            </a:r>
            <a:r>
              <a:rPr lang="en-US" altLang="zh-CN" sz="2000" dirty="0" smtClean="0"/>
              <a:t>J/</a:t>
            </a:r>
            <a:r>
              <a:rPr lang="zh-CN" altLang="zh-CN" sz="2000" dirty="0" smtClean="0"/>
              <a:t>（</a:t>
            </a:r>
            <a:r>
              <a:rPr lang="en-US" altLang="zh-CN" sz="2000" dirty="0" smtClean="0"/>
              <a:t>kg</a:t>
            </a:r>
            <a:r>
              <a:rPr lang="zh-CN" altLang="zh-CN" sz="2000" dirty="0" smtClean="0"/>
              <a:t>•℃））。求：（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）水吸收的热量是多少？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）电热水瓶正常工作时保温功率是多少？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）在给水加热的过程中，电能表的转盘转了多少转？</a:t>
            </a:r>
          </a:p>
          <a:p>
            <a:pPr>
              <a:lnSpc>
                <a:spcPct val="13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）电热水瓶的加热效率是多少？</a:t>
            </a:r>
            <a:endParaRPr lang="zh-CN" altLang="zh-CN" sz="2000" dirty="0"/>
          </a:p>
        </p:txBody>
      </p:sp>
      <p:pic>
        <p:nvPicPr>
          <p:cNvPr id="96257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60233" y="3293613"/>
            <a:ext cx="2371725" cy="14131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3236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827585" y="406163"/>
          <a:ext cx="7448087" cy="4186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Microsoft Office Word 文档" r:id="rId4" imgW="0" imgH="0" progId="Word.Document.12">
                  <p:embed/>
                </p:oleObj>
              </mc:Choice>
              <mc:Fallback>
                <p:oleObj name="Microsoft Office Word 文档" r:id="rId4" imgW="0" imgH="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5" y="406163"/>
                        <a:ext cx="7448087" cy="4186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7113763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395536" y="239550"/>
            <a:ext cx="8388424" cy="45046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．如图是啸宇家新买的一台快速电水壶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这台电水壶的铭牌如下表。为了测量该电水壶烧水时的实际功率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啸宇用所学知识和爸爸合作进行了如下实验：关掉家里所有用电器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将该电水壶装满水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接入家庭电路中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测得壶中水从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上升到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35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℃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所用的时间是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同时观察到家中“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220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 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3200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imp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/(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kw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Cambria Math"/>
              </a:rPr>
              <a:t>⋅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的电子式电能表耗电指示灯闪烁了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80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imp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请根据相关信息解答下列问题。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〔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=4.2×103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/(</a:t>
            </a:r>
            <a:r>
              <a:rPr kumimoji="0" lang="en-US" altLang="zh-CN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kg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Cambria Math"/>
              </a:rPr>
              <a:t>⋅℃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)〕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电水壶中水的质量；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电水壶烧水时的实际功率；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电水壶加热的效率；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通过比较实际功率与额定功率关系，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简要回答造成这种关系的一种可能原因。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2" descr="http://img.zuoyebang.cc/zyb_fe6db1416947d49069694263028daa44.jpg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5004048" y="2932681"/>
            <a:ext cx="3816424" cy="1443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909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8" name="Object 4"/>
          <p:cNvGraphicFramePr>
            <a:graphicFrameLocks noChangeAspect="1"/>
          </p:cNvGraphicFramePr>
          <p:nvPr/>
        </p:nvGraphicFramePr>
        <p:xfrm>
          <a:off x="899592" y="478349"/>
          <a:ext cx="7532138" cy="3898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Microsoft Office Word 文档" r:id="rId3" imgW="0" imgH="0" progId="Word.Document.12">
                  <p:embed/>
                </p:oleObj>
              </mc:Choice>
              <mc:Fallback>
                <p:oleObj name="Microsoft Office Word 文档" r:id="rId3" imgW="0" imgH="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478349"/>
                        <a:ext cx="7532138" cy="38980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122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6163"/>
            <a:ext cx="8568952" cy="453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/>
              <a:t>19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金昌）</a:t>
            </a:r>
            <a:r>
              <a:rPr lang="zh-CN" altLang="zh-CN" sz="2000" dirty="0" smtClean="0"/>
              <a:t>如图甲乙所示是某调温型电烤箱和简化电路图，它的工作电压为</a:t>
            </a:r>
            <a:r>
              <a:rPr lang="en-US" altLang="zh-CN" sz="2000" dirty="0" smtClean="0"/>
              <a:t>220V</a:t>
            </a:r>
            <a:r>
              <a:rPr lang="zh-CN" altLang="zh-CN" sz="2000" dirty="0" smtClean="0"/>
              <a:t>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2</a:t>
            </a:r>
            <a:r>
              <a:rPr lang="zh-CN" altLang="zh-CN" sz="2000" dirty="0" smtClean="0"/>
              <a:t>均为电烤箱中的加热元件，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2</a:t>
            </a:r>
            <a:r>
              <a:rPr lang="zh-CN" altLang="zh-CN" sz="2000" dirty="0" smtClean="0"/>
              <a:t>的阻值为</a:t>
            </a:r>
            <a:r>
              <a:rPr lang="en-US" altLang="zh-CN" sz="2000" dirty="0" smtClean="0"/>
              <a:t>70Ω</a:t>
            </a:r>
            <a:r>
              <a:rPr lang="zh-CN" altLang="zh-CN" sz="2000" dirty="0" smtClean="0"/>
              <a:t>．当只闭合</a:t>
            </a:r>
            <a:r>
              <a:rPr lang="en-US" altLang="zh-CN" sz="2000" dirty="0" smtClean="0"/>
              <a:t>S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时为低温挡，低温挡电烤箱的电功率为</a:t>
            </a:r>
            <a:r>
              <a:rPr lang="en-US" altLang="zh-CN" sz="2000" dirty="0" smtClean="0"/>
              <a:t>440W</a:t>
            </a:r>
            <a:r>
              <a:rPr lang="zh-CN" altLang="zh-CN" sz="2000" dirty="0" smtClean="0"/>
              <a:t>。 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）低温挡工作时，电路中的电流是多少？</a:t>
            </a:r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）发热电阻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1</a:t>
            </a:r>
            <a:r>
              <a:rPr lang="zh-CN" altLang="zh-CN" sz="2000" dirty="0" smtClean="0"/>
              <a:t>的阻值是多少？</a:t>
            </a:r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）高温挡时应该闭合的开关是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，高温挡的电功率是多少？</a:t>
            </a:r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）小余发现在傍晚用电高峰时，电烤箱内比平时温度低，于是他想用电能表和秒表测量家庭电路的实际电压。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他只让电烤箱以高温挡工作，发现在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000" dirty="0" smtClean="0"/>
              <a:t>30s</a:t>
            </a:r>
            <a:r>
              <a:rPr lang="zh-CN" altLang="zh-CN" sz="2000" dirty="0" smtClean="0"/>
              <a:t>内电能表的转盘转了</a:t>
            </a:r>
            <a:r>
              <a:rPr lang="en-US" altLang="zh-CN" sz="2000" dirty="0" smtClean="0"/>
              <a:t>25</a:t>
            </a:r>
            <a:r>
              <a:rPr lang="zh-CN" altLang="zh-CN" sz="2000" dirty="0" smtClean="0"/>
              <a:t>转，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则高峰时家庭电路的实际电压为多少？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（不考虑电阻值随温度的变化）</a:t>
            </a:r>
          </a:p>
        </p:txBody>
      </p:sp>
      <p:pic>
        <p:nvPicPr>
          <p:cNvPr id="93185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88025" y="3365798"/>
            <a:ext cx="4096595" cy="1371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5822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1187624" y="183015"/>
          <a:ext cx="6529068" cy="4770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Microsoft Office Word 文档" r:id="rId3" imgW="0" imgH="0" progId="Word.Document.12">
                  <p:embed/>
                </p:oleObj>
              </mc:Choice>
              <mc:Fallback>
                <p:oleObj name="Microsoft Office Word 文档" r:id="rId3" imgW="0" imgH="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7624" y="183015"/>
                        <a:ext cx="6529068" cy="47708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456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576" y="1777702"/>
            <a:ext cx="1603574" cy="1799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194" name="Text Box 11"/>
          <p:cNvSpPr txBox="1">
            <a:spLocks noChangeArrowheads="1"/>
          </p:cNvSpPr>
          <p:nvPr/>
        </p:nvSpPr>
        <p:spPr bwMode="auto">
          <a:xfrm>
            <a:off x="904727" y="3871102"/>
            <a:ext cx="19954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电烤箱</a:t>
            </a:r>
          </a:p>
        </p:txBody>
      </p:sp>
      <p:pic>
        <p:nvPicPr>
          <p:cNvPr id="8195" name="Picture 13" descr="18841"/>
          <p:cNvPicPr>
            <a:picLocks noChangeAspect="1" noChangeArrowheads="1"/>
          </p:cNvPicPr>
          <p:nvPr/>
        </p:nvPicPr>
        <p:blipFill>
          <a:blip r:embed="rId3"/>
          <a:srcRect b="3784"/>
          <a:stretch>
            <a:fillRect/>
          </a:stretch>
        </p:blipFill>
        <p:spPr bwMode="auto">
          <a:xfrm>
            <a:off x="2771800" y="1994260"/>
            <a:ext cx="2546367" cy="1422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1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24129" y="2355192"/>
            <a:ext cx="3067089" cy="864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197" name="Text Box 16"/>
          <p:cNvSpPr txBox="1">
            <a:spLocks noChangeArrowheads="1"/>
          </p:cNvSpPr>
          <p:nvPr/>
        </p:nvSpPr>
        <p:spPr bwMode="auto">
          <a:xfrm>
            <a:off x="6156177" y="3871102"/>
            <a:ext cx="19780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电烙铁</a:t>
            </a:r>
          </a:p>
        </p:txBody>
      </p:sp>
      <p:sp>
        <p:nvSpPr>
          <p:cNvPr id="8198" name="Text Box 17"/>
          <p:cNvSpPr txBox="1">
            <a:spLocks noChangeArrowheads="1"/>
          </p:cNvSpPr>
          <p:nvPr/>
        </p:nvSpPr>
        <p:spPr bwMode="auto">
          <a:xfrm>
            <a:off x="2832545" y="3874883"/>
            <a:ext cx="24638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电热水壶</a:t>
            </a:r>
          </a:p>
        </p:txBody>
      </p:sp>
      <p:sp>
        <p:nvSpPr>
          <p:cNvPr id="8199" name="Text Box 19"/>
          <p:cNvSpPr txBox="1">
            <a:spLocks noChangeArrowheads="1"/>
          </p:cNvSpPr>
          <p:nvPr/>
        </p:nvSpPr>
        <p:spPr bwMode="auto">
          <a:xfrm>
            <a:off x="1835696" y="694908"/>
            <a:ext cx="539831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生活中利用电流热效应的用电器</a:t>
            </a:r>
          </a:p>
        </p:txBody>
      </p:sp>
    </p:spTree>
    <p:extLst>
      <p:ext uri="{BB962C8B-B14F-4D97-AF65-F5344CB8AC3E}">
        <p14:creationId xmlns:p14="http://schemas.microsoft.com/office/powerpoint/2010/main" val="1797067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0"/>
          <p:cNvSpPr>
            <a:spLocks noChangeArrowheads="1"/>
          </p:cNvSpPr>
          <p:nvPr/>
        </p:nvSpPr>
        <p:spPr bwMode="auto">
          <a:xfrm>
            <a:off x="395536" y="911467"/>
            <a:ext cx="8280400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黑体" pitchFamily="49" charset="-122"/>
                <a:ea typeface="黑体" pitchFamily="49" charset="-122"/>
              </a:rPr>
              <a:t>　　电炉丝和导线通过电流相同，为什么电炉丝热得发红，而导线却几乎不发热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latin typeface="黑体" pitchFamily="49" charset="-122"/>
                <a:ea typeface="黑体" pitchFamily="49" charset="-122"/>
              </a:rPr>
              <a:t>　　电流通过导体时产生热的多少跟什么因素有关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2843809" y="2932681"/>
            <a:ext cx="2751137" cy="1852612"/>
            <a:chOff x="0" y="0"/>
            <a:chExt cx="2751137" cy="2468563"/>
          </a:xfrm>
        </p:grpSpPr>
        <p:sp>
          <p:nvSpPr>
            <p:cNvPr id="9219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2751137" cy="246856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9220" name="Picture 11" descr="p-48-03"/>
            <p:cNvPicPr>
              <a:picLocks noChangeAspect="1" noChangeArrowheads="1"/>
            </p:cNvPicPr>
            <p:nvPr/>
          </p:nvPicPr>
          <p:blipFill>
            <a:blip r:embed="rId3">
              <a:lum bright="-20000" contrast="20000"/>
            </a:blip>
            <a:stretch>
              <a:fillRect/>
            </a:stretch>
          </p:blipFill>
          <p:spPr bwMode="auto">
            <a:xfrm>
              <a:off x="107950" y="200025"/>
              <a:ext cx="2432050" cy="21034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0" name="组合 3"/>
          <p:cNvGrpSpPr/>
          <p:nvPr/>
        </p:nvGrpSpPr>
        <p:grpSpPr>
          <a:xfrm>
            <a:off x="539552" y="406163"/>
            <a:ext cx="1727840" cy="505458"/>
            <a:chOff x="1076" y="2071"/>
            <a:chExt cx="2720" cy="1062"/>
          </a:xfrm>
        </p:grpSpPr>
        <p:sp>
          <p:nvSpPr>
            <p:cNvPr id="11" name="流程图: 文档 10"/>
            <p:cNvSpPr/>
            <p:nvPr/>
          </p:nvSpPr>
          <p:spPr>
            <a:xfrm>
              <a:off x="1076" y="2071"/>
              <a:ext cx="2632" cy="106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2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5400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40962"/>
          <p:cNvSpPr txBox="1">
            <a:spLocks noChangeArrowheads="1"/>
          </p:cNvSpPr>
          <p:nvPr/>
        </p:nvSpPr>
        <p:spPr bwMode="auto">
          <a:xfrm>
            <a:off x="683568" y="2210819"/>
            <a:ext cx="7880350" cy="5939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①可能与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电阻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有关。电阻越大，电流热效应越大。</a:t>
            </a:r>
            <a:endParaRPr lang="en-US" altLang="zh-CN" sz="26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66" name="文本框 40963"/>
          <p:cNvSpPr txBox="1">
            <a:spLocks noChangeArrowheads="1"/>
          </p:cNvSpPr>
          <p:nvPr/>
        </p:nvSpPr>
        <p:spPr bwMode="auto">
          <a:xfrm>
            <a:off x="2699792" y="622722"/>
            <a:ext cx="4779962" cy="593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电流的热效应与那些因素有关？</a:t>
            </a:r>
          </a:p>
        </p:txBody>
      </p:sp>
      <p:sp>
        <p:nvSpPr>
          <p:cNvPr id="40965" name="文本框 40964"/>
          <p:cNvSpPr txBox="1">
            <a:spLocks noChangeArrowheads="1"/>
          </p:cNvSpPr>
          <p:nvPr/>
        </p:nvSpPr>
        <p:spPr bwMode="auto">
          <a:xfrm>
            <a:off x="683568" y="2932681"/>
            <a:ext cx="7842250" cy="5939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②可能与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电流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有关。电流越大，电流热效应越大。</a:t>
            </a:r>
            <a:endParaRPr lang="en-US" altLang="zh-CN" sz="26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0966" name="文本框 40965"/>
          <p:cNvSpPr txBox="1">
            <a:spLocks noChangeArrowheads="1"/>
          </p:cNvSpPr>
          <p:nvPr/>
        </p:nvSpPr>
        <p:spPr bwMode="auto">
          <a:xfrm>
            <a:off x="683569" y="3582358"/>
            <a:ext cx="7991475" cy="129585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 marL="247650" indent="-247650">
              <a:lnSpc>
                <a:spcPct val="150000"/>
              </a:lnSpc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③可能与</a:t>
            </a:r>
            <a:r>
              <a:rPr lang="zh-CN" altLang="en-US" sz="260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通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电时间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有关。通电时间越长，电流热效应越大。</a:t>
            </a:r>
          </a:p>
        </p:txBody>
      </p:sp>
      <p:sp>
        <p:nvSpPr>
          <p:cNvPr id="11270" name="Rectangle 2"/>
          <p:cNvSpPr>
            <a:spLocks noChangeArrowheads="1"/>
          </p:cNvSpPr>
          <p:nvPr/>
        </p:nvSpPr>
        <p:spPr bwMode="auto">
          <a:xfrm>
            <a:off x="422277" y="676276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思考</a:t>
            </a:r>
          </a:p>
        </p:txBody>
      </p:sp>
      <p:sp>
        <p:nvSpPr>
          <p:cNvPr id="11271" name="Rectangle 2"/>
          <p:cNvSpPr>
            <a:spLocks noChangeArrowheads="1"/>
          </p:cNvSpPr>
          <p:nvPr/>
        </p:nvSpPr>
        <p:spPr bwMode="auto">
          <a:xfrm>
            <a:off x="441327" y="1514476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猜想与假设</a:t>
            </a:r>
          </a:p>
        </p:txBody>
      </p:sp>
    </p:spTree>
    <p:extLst>
      <p:ext uri="{BB962C8B-B14F-4D97-AF65-F5344CB8AC3E}">
        <p14:creationId xmlns:p14="http://schemas.microsoft.com/office/powerpoint/2010/main" val="2529185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5" grpId="0"/>
      <p:bldP spid="409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7649" descr="焦耳定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633329"/>
            <a:ext cx="7777162" cy="3111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0" name="文本框 27657"/>
          <p:cNvSpPr txBox="1">
            <a:spLocks noChangeArrowheads="1"/>
          </p:cNvSpPr>
          <p:nvPr/>
        </p:nvSpPr>
        <p:spPr bwMode="auto">
          <a:xfrm>
            <a:off x="3275857" y="983653"/>
            <a:ext cx="2563813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实验装置实物图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755577" y="478349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演示实验</a:t>
            </a:r>
          </a:p>
        </p:txBody>
      </p:sp>
    </p:spTree>
    <p:extLst>
      <p:ext uri="{BB962C8B-B14F-4D97-AF65-F5344CB8AC3E}">
        <p14:creationId xmlns:p14="http://schemas.microsoft.com/office/powerpoint/2010/main" val="2263587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2660650" y="592931"/>
            <a:ext cx="6303838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研究电流通过导体产生的热量跟哪些因素有关 </a:t>
            </a:r>
          </a:p>
        </p:txBody>
      </p:sp>
      <p:sp>
        <p:nvSpPr>
          <p:cNvPr id="28678" name="文本框 28677"/>
          <p:cNvSpPr txBox="1">
            <a:spLocks noChangeArrowheads="1"/>
          </p:cNvSpPr>
          <p:nvPr/>
        </p:nvSpPr>
        <p:spPr bwMode="auto">
          <a:xfrm>
            <a:off x="2627784" y="2210819"/>
            <a:ext cx="6336704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当电流通过电阻丝时，电流产生的热量就使瓶中的空气温度升高、体积膨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胀。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电流产生的热量越多，液面就会上升得越高。我们可以通过管中液面上升的高度比较电流产生的热量。 </a:t>
            </a:r>
          </a:p>
        </p:txBody>
      </p:sp>
      <p:sp>
        <p:nvSpPr>
          <p:cNvPr id="28680" name="文本框 28679"/>
          <p:cNvSpPr txBox="1">
            <a:spLocks noChangeArrowheads="1"/>
          </p:cNvSpPr>
          <p:nvPr/>
        </p:nvSpPr>
        <p:spPr bwMode="auto">
          <a:xfrm>
            <a:off x="2699792" y="1416770"/>
            <a:ext cx="2133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控制变量法</a:t>
            </a: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460377" y="676276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实验目的</a:t>
            </a: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460377" y="1528763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实验方法</a:t>
            </a:r>
          </a:p>
        </p:txBody>
      </p:sp>
      <p:sp>
        <p:nvSpPr>
          <p:cNvPr id="13318" name="Rectangle 2"/>
          <p:cNvSpPr>
            <a:spLocks noChangeArrowheads="1"/>
          </p:cNvSpPr>
          <p:nvPr/>
        </p:nvSpPr>
        <p:spPr bwMode="auto">
          <a:xfrm>
            <a:off x="469902" y="2340769"/>
            <a:ext cx="2024063" cy="462808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400">
                <a:latin typeface="黑体" pitchFamily="49" charset="-122"/>
                <a:ea typeface="黑体" pitchFamily="49" charset="-122"/>
              </a:rPr>
              <a:t>实验原理</a:t>
            </a:r>
          </a:p>
        </p:txBody>
      </p:sp>
    </p:spTree>
    <p:extLst>
      <p:ext uri="{BB962C8B-B14F-4D97-AF65-F5344CB8AC3E}">
        <p14:creationId xmlns:p14="http://schemas.microsoft.com/office/powerpoint/2010/main" val="601533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/>
      <p:bldP spid="286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3551</Words>
  <Application>Microsoft Office PowerPoint</Application>
  <PresentationFormat>全屏显示(16:9)</PresentationFormat>
  <Paragraphs>265</Paragraphs>
  <Slides>48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Office 主题</vt:lpstr>
      <vt:lpstr>Microsoft Office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电流的热效应有时对我们有益，我们利用它；有时对我们有害，需要减少电流导致的发热，或者尽快把发出的热散发掉。 （1）列举两个生活或者生产中利用电流热效应的实例  （2）列举两个生活和生产中为防止电流热效应产生危害而采取的措施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15.一只电烙铁的额定电压是220V，在额定电压下工作时的电阻是1210Ω，它的额定功率有多大？在额定电压下通电10min产生多少热量？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18</cp:revision>
  <dcterms:created xsi:type="dcterms:W3CDTF">2020-09-20T09:41:48Z</dcterms:created>
  <dcterms:modified xsi:type="dcterms:W3CDTF">2021-08-20T02:09:56Z</dcterms:modified>
</cp:coreProperties>
</file>